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308" r:id="rId2"/>
    <p:sldId id="319" r:id="rId3"/>
    <p:sldId id="310" r:id="rId4"/>
    <p:sldId id="312" r:id="rId5"/>
    <p:sldId id="313" r:id="rId6"/>
    <p:sldId id="314" r:id="rId7"/>
    <p:sldId id="315" r:id="rId8"/>
    <p:sldId id="317" r:id="rId9"/>
    <p:sldId id="31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371" autoAdjust="0"/>
    <p:restoredTop sz="94660"/>
  </p:normalViewPr>
  <p:slideViewPr>
    <p:cSldViewPr snapToGrid="0">
      <p:cViewPr varScale="1">
        <p:scale>
          <a:sx n="160" d="100"/>
          <a:sy n="160" d="100"/>
        </p:scale>
        <p:origin x="10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7-31T17:20:10.756"/>
    </inkml:context>
    <inkml:brush xml:id="br0">
      <inkml:brushProperty name="width" value="0.05292" units="cm"/>
      <inkml:brushProperty name="height" value="0.05292" units="cm"/>
      <inkml:brushProperty name="color" value="#FF0000"/>
    </inkml:brush>
  </inkml:definitions>
  <inkml:trace contextRef="#ctx0" brushRef="#br0">24200 7870 24575,'4'-4'0,"2"0"0,10-11 0,4-5 0,1-5 0,4-5 0,1 2 0,4-3 0,1-3 0,0 2-820,-1 0 1,0-1 0,1 1 0,1 0 785,3-2 1,1 0-1,1 0 1,-2 3 33,3-2 0,-1 3 0,2 3-43,0 4 0,1 3 1,0 3 42,-9 4 0,-1 2 0,4 1 0,8 1 0,6 0 0,1 1 0,-1 1-637,-7 0 1,0 1-1,0 1 1,3 0 636,-3 1 0,3 1 0,2 0 0,1 0 0,-1 0 0,-1 0-462,-1-1 1,1 0 0,-1 0 0,-1 0 0,1 0 0,-2 1 461,4 0 0,-2 0 0,0 1 0,1-1 0,3 0 0,-7 0 0,1 0 0,2 0 0,2-1 0,-1 0 0,1 1 0,0 0 0,-1 1-270,1 0 1,0 0 0,-1 2-1,1-1 1,0 0 0,0 1 0,1-1-1,-1-1 270,1 0 0,0 0 0,1-1 0,-1 1 0,1-1 0,-1 0 0,1 1 0,0 0 0,1 1 0,2 0 0,1 0 0,-1 1 0,-1-1 0,-2 1 0,-3-1 0,-4 0 20,9-2 0,-5 0 0,-3 0 0,-2 0-20,2 1 0,-2-1 0,-7 0 1689,8-6-1689,-35 3 2675,2-1-2675,6-15 3276,15-17-2081,-11 4 1,0-5-1196,-2 8 0,0-1 0,0 0 76,-1-2 0,-1 0 0,0 0-76,-2 0 0,-1 0 0,-1 3 0,3 0 0,-1 0-109,-2-6 1,-1 0 108,-2 5 0,1 1 0,0-3 0,-1-2 0,-1-5 0,-1-1 0,-3 8 0,0 0 0,-2-7 0,0 2 0,0 11 0,0-1 0,-3-11 0,1 0 0,1 11 0,1 0 0,-2-13 0,-1-2 0,0 4 0,1 0 0,2-1 0,-1 2 0,-1 4 0,0 1 0,2 8 0,0-1 0,-3-4 0,1 0 661,1-15-661,-1 17 0,-1-1 112,3 3 0,0 2-112,0-17 0,0 1 0,0 18 0,0-2 0,0 14 0,0-15 0,0 4 0,0 0 0,0-4 0,-1 13 0,0-12 0,-1-6 0,2-5 0,0 1 0,-3 3 0,2 10 0,-6-18 0,6 16 0,-6-15 0,1 0 0,2 1 0,-4-9 0,5 19 0,0-4 0,-1 18 0,-1-24 0,-2 7 0,3 8 0,0-2 0,-3-4 0,0-1 0,0 2 0,-1 1 0,-3 0 0,0 1 0,-2-9 0,-3 8 0,12 16 0,-2 3 0,5 3 0,-1 2 0,2 0 0,0 0 0,0 0 0,0 0 0,0-2 0,0-1 0,0-1 0,0 2 0,0 0 0,0 0 0,0 0 0,0-1 0,0 2 0,0 1 0,0-1 0,0 1 0,0 0 0,0-2 0,-3-9 0,2 5 0,-4-8 0,5 12 0,-2 0 0,2 4 0,0 0 0</inkml:trace>
  <inkml:trace contextRef="#ctx0" brushRef="#br0" timeOffset="986">28429 4496 24575,'6'4'0,"-1"0"0,1 0 0,3 3 0,-1 3 0,7 15 0,-6-7 0,5 15 0,-4-10 0,0-4 0,-1-3 0,-7-11 0,0-1 0,-1-1 0,0 2 0,2-2 0,0 4 0,1 3 0,0-3 0,1 7 0,0-4 0,-1-1 0,-1-1 0,-1-7 0,-2 1 0</inkml:trace>
  <inkml:trace contextRef="#ctx0" brushRef="#br0" timeOffset="1640">28702 4446 24575,'0'11'0,"0"7"0,0 5 0,-2 1 0,0 4 0,1 0 0,0 2 0,-3 11 0,-1 1 0,4-6 0,1-2 0,-5 12 0,5-2 0,0-29 0,0 12 0,0 0 0,0-2 0,0 9 0,0-11 0,-3 10 0,2-9 0,-3 2 0,2-13 0,2-9 0,-2-4 0</inkml:trace>
  <inkml:trace contextRef="#ctx0" brushRef="#br0" timeOffset="3561">28918 4687 24575,'-4'6'0,"2"-1"0,0 5 0,-1 7 0,2-1 0,1 12 0,4-6 0,2 1 0,-2-2 0,0-10 0,-4 0 0,4-7 0,-4 2 0,4-2 0,-4 0 0,4 2 0,-2-2 0,0 2 0,0-2 0,0 0 0,0-2 0,2 0 0,0-2 0,0 2 0,5-2 0,-3 2 0,3-2 0,-5 0 0,1 0 0,2 0 0,1-2 0,-2 0 0,2-2 0,-4 0 0,2 0 0,-2 0 0,0-1 0,2 0 0,1-5 0,-1 1 0,3-2 0,-4-1 0,1 3 0,-3-2 0,0 5 0,-2-2 0,0 3 0,-1-2 0,0 0 0,0-10 0,0 4 0,-2-9 0,1 12 0,-1 1 0,0 6 0,2 0 0,-4 2 0,4-2 0,-4 2 0,0-1 0,0 2 0,-4 0 0,3 0 0,-6 0 0,4 0 0,-2 0 0,3 0 0,2 0 0,0 0 0,0 2 0,0-1 0,0 2 0,-2-2 0,1 2 0,1-1 0,1 1 0,0-2 0,1 1 0,-2-1 0,2 0 0,0-1 0,0 0 0</inkml:trace>
</inkml:ink>
</file>

<file path=ppt/media/image1.jpeg>
</file>

<file path=ppt/media/image10.png>
</file>

<file path=ppt/media/image11.jpeg>
</file>

<file path=ppt/media/image12.gif>
</file>

<file path=ppt/media/image13.gif>
</file>

<file path=ppt/media/image14.png>
</file>

<file path=ppt/media/image2.png>
</file>

<file path=ppt/media/image3.png>
</file>

<file path=ppt/media/image4.png>
</file>

<file path=ppt/media/image5.png>
</file>

<file path=ppt/media/image6.png>
</file>

<file path=ppt/media/image7.jpe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1F945-EA72-44BC-B293-48052D4D5798}" type="datetimeFigureOut">
              <a:rPr lang="en-US" smtClean="0"/>
              <a:t>7/31/24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BBE547-85E3-457E-982D-3B21E49C61A4}" type="slidenum">
              <a:rPr lang="en-US" smtClean="0"/>
              <a:t>‹#›</a:t>
            </a:fld>
            <a:endParaRPr lang="en-US"/>
          </a:p>
        </p:txBody>
      </p:sp>
    </p:spTree>
    <p:extLst>
      <p:ext uri="{BB962C8B-B14F-4D97-AF65-F5344CB8AC3E}">
        <p14:creationId xmlns:p14="http://schemas.microsoft.com/office/powerpoint/2010/main" val="3669706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3461323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F759081-76E8-4EB7-8283-B26708E8F772}" type="datetimeFigureOut">
              <a:rPr lang="en-US" smtClean="0"/>
              <a:t>7/31/24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586718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2765894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3080466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057502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9074482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3589840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1338376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382117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454879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507904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759081-76E8-4EB7-8283-B26708E8F772}" type="datetimeFigureOut">
              <a:rPr lang="en-US" smtClean="0"/>
              <a:t>7/31/24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954257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759081-76E8-4EB7-8283-B26708E8F772}" type="datetimeFigureOut">
              <a:rPr lang="en-US" smtClean="0"/>
              <a:t>7/31/24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27200841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4208831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305169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F759081-76E8-4EB7-8283-B26708E8F772}" type="datetimeFigureOut">
              <a:rPr lang="en-US" smtClean="0"/>
              <a:t>7/31/24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2997221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F759081-76E8-4EB7-8283-B26708E8F772}" type="datetimeFigureOut">
              <a:rPr lang="en-US" smtClean="0"/>
              <a:t>7/31/24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FEC0F-6B7D-498B-A60B-9C6D9401CD94}" type="slidenum">
              <a:rPr lang="en-US" smtClean="0"/>
              <a:t>‹#›</a:t>
            </a:fld>
            <a:endParaRPr lang="en-US"/>
          </a:p>
        </p:txBody>
      </p:sp>
    </p:spTree>
    <p:extLst>
      <p:ext uri="{BB962C8B-B14F-4D97-AF65-F5344CB8AC3E}">
        <p14:creationId xmlns:p14="http://schemas.microsoft.com/office/powerpoint/2010/main" val="1109260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F759081-76E8-4EB7-8283-B26708E8F772}" type="datetimeFigureOut">
              <a:rPr lang="en-US" smtClean="0"/>
              <a:t>7/31/24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74FEC0F-6B7D-498B-A60B-9C6D9401CD94}" type="slidenum">
              <a:rPr lang="en-US" smtClean="0"/>
              <a:t>‹#›</a:t>
            </a:fld>
            <a:endParaRPr lang="en-US"/>
          </a:p>
        </p:txBody>
      </p:sp>
    </p:spTree>
    <p:extLst>
      <p:ext uri="{BB962C8B-B14F-4D97-AF65-F5344CB8AC3E}">
        <p14:creationId xmlns:p14="http://schemas.microsoft.com/office/powerpoint/2010/main" val="13513088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www.practicalnetworking.net/series/packet-traveling/key-players/#router" TargetMode="External"/><Relationship Id="rId7" Type="http://schemas.openxmlformats.org/officeDocument/2006/relationships/customXml" Target="../ink/ink1.xml"/><Relationship Id="rId2" Type="http://schemas.openxmlformats.org/officeDocument/2006/relationships/hyperlink" Target="https://www.practicalnetworking.net/series/packet-traveling/key-players/#switch" TargetMode="Externa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gif"/><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practicalnetworking.net/stand-alone/vlans/#vlans-1sw-3vlan" TargetMode="External"/><Relationship Id="rId2" Type="http://schemas.openxmlformats.org/officeDocument/2006/relationships/hyperlink" Target="https://www.practicalnetworking.net/stand-alone/vlans/#vlans-3sw" TargetMode="External"/><Relationship Id="rId1" Type="http://schemas.openxmlformats.org/officeDocument/2006/relationships/slideLayout" Target="../slideLayouts/slideLayout2.xml"/><Relationship Id="rId4" Type="http://schemas.openxmlformats.org/officeDocument/2006/relationships/hyperlink" Target="https://www.practicalnetworking.net/stand-alone/routing-between-vlan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practicalnetworking.net/stand-alone/vlans/#access_port"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hyperlink" Target="https://www.practicalnetworking.net/stand-alone/vlans/#trunk_port" TargetMode="External"/><Relationship Id="rId1" Type="http://schemas.openxmlformats.org/officeDocument/2006/relationships/slideLayout" Target="../slideLayouts/slideLayout2.xml"/><Relationship Id="rId4" Type="http://schemas.openxmlformats.org/officeDocument/2006/relationships/image" Target="../media/image13.gif"/></Relationships>
</file>

<file path=ppt/slides/_rels/slide8.xml.rels><?xml version="1.0" encoding="UTF-8" standalone="yes"?>
<Relationships xmlns="http://schemas.openxmlformats.org/package/2006/relationships"><Relationship Id="rId3" Type="http://schemas.openxmlformats.org/officeDocument/2006/relationships/hyperlink" Target="https://www.practicalnetworking.net/series/packet-traveling/host-to-host-through-a-switch/#flooding"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practicalnetworking.net/stand-alone/configuring-vlans/#show_int_trunk" TargetMode="External"/><Relationship Id="rId2" Type="http://schemas.openxmlformats.org/officeDocument/2006/relationships/hyperlink" Target="https://www.practicalnetworking.net/stand-alone/configuring-vlans/#show_vlan_brief" TargetMode="External"/><Relationship Id="rId1" Type="http://schemas.openxmlformats.org/officeDocument/2006/relationships/slideLayout" Target="../slideLayouts/slideLayout2.xml"/><Relationship Id="rId6" Type="http://schemas.openxmlformats.org/officeDocument/2006/relationships/hyperlink" Target="https://www.practicalnetworking.net/stand-alone/configuring-vlans/#show_spanning-tree" TargetMode="External"/><Relationship Id="rId5" Type="http://schemas.openxmlformats.org/officeDocument/2006/relationships/hyperlink" Target="https://www.practicalnetworking.net/stand-alone/configuring-vlans/#show_int_status" TargetMode="External"/><Relationship Id="rId4" Type="http://schemas.openxmlformats.org/officeDocument/2006/relationships/hyperlink" Target="https://www.practicalnetworking.net/stand-alone/configuring-vlans/#show_int_switchpor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612ADD2-6CD2-9F22-06FE-8AD728759E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extLst>
      <p:ext uri="{BB962C8B-B14F-4D97-AF65-F5344CB8AC3E}">
        <p14:creationId xmlns:p14="http://schemas.microsoft.com/office/powerpoint/2010/main" val="949390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DB0A851-4F46-8B1B-DCF1-D4C20DCE0BF0}"/>
              </a:ext>
            </a:extLst>
          </p:cNvPr>
          <p:cNvSpPr txBox="1"/>
          <p:nvPr/>
        </p:nvSpPr>
        <p:spPr>
          <a:xfrm>
            <a:off x="154609" y="247219"/>
            <a:ext cx="3972626" cy="646331"/>
          </a:xfrm>
          <a:prstGeom prst="rect">
            <a:avLst/>
          </a:prstGeom>
          <a:noFill/>
        </p:spPr>
        <p:txBody>
          <a:bodyPr wrap="none" rtlCol="0">
            <a:spAutoFit/>
          </a:bodyPr>
          <a:lstStyle/>
          <a:p>
            <a:r>
              <a:rPr lang="en-IN" b="1" i="0" dirty="0">
                <a:effectLst/>
                <a:latin typeface="Segoe UI" panose="020B0502040204020203" pitchFamily="34" charset="0"/>
              </a:rPr>
              <a:t>Virtual Local Area Network (VLAN)</a:t>
            </a:r>
          </a:p>
          <a:p>
            <a:endParaRPr lang="en-US" dirty="0"/>
          </a:p>
        </p:txBody>
      </p:sp>
      <p:sp>
        <p:nvSpPr>
          <p:cNvPr id="8" name="TextBox 7">
            <a:extLst>
              <a:ext uri="{FF2B5EF4-FFF2-40B4-BE49-F238E27FC236}">
                <a16:creationId xmlns:a16="http://schemas.microsoft.com/office/drawing/2014/main" id="{3FE74392-0943-70F1-9C83-7C7BBE87C383}"/>
              </a:ext>
            </a:extLst>
          </p:cNvPr>
          <p:cNvSpPr txBox="1"/>
          <p:nvPr/>
        </p:nvSpPr>
        <p:spPr>
          <a:xfrm>
            <a:off x="79512" y="959608"/>
            <a:ext cx="6543923" cy="3046988"/>
          </a:xfrm>
          <a:prstGeom prst="rect">
            <a:avLst/>
          </a:prstGeom>
          <a:noFill/>
        </p:spPr>
        <p:txBody>
          <a:bodyPr wrap="square">
            <a:spAutoFit/>
          </a:bodyPr>
          <a:lstStyle/>
          <a:p>
            <a:r>
              <a:rPr lang="en-IN" sz="1200" b="0" i="0" dirty="0">
                <a:effectLst/>
                <a:latin typeface="Verdana" panose="020B0604030504040204" pitchFamily="34" charset="0"/>
              </a:rPr>
              <a:t>A virtual LAN (VLAN) is a group of interfaces in the same broadcast domain</a:t>
            </a:r>
          </a:p>
          <a:p>
            <a:endParaRPr lang="en-IN" sz="1200" dirty="0">
              <a:latin typeface="Verdana" panose="020B0604030504040204" pitchFamily="34" charset="0"/>
            </a:endParaRPr>
          </a:p>
          <a:p>
            <a:pPr algn="l"/>
            <a:r>
              <a:rPr lang="en-IN" sz="1200" b="1" i="0" dirty="0">
                <a:effectLst/>
                <a:latin typeface="var(--headingsfontfamily)"/>
              </a:rPr>
              <a:t>Two Major Functions of VLANs:</a:t>
            </a:r>
          </a:p>
          <a:p>
            <a:pPr algn="l"/>
            <a:endParaRPr lang="en-IN" sz="1200" b="1" i="0" dirty="0">
              <a:effectLst/>
              <a:latin typeface="var(--headingsfontfamily)"/>
            </a:endParaRPr>
          </a:p>
          <a:p>
            <a:pPr algn="l"/>
            <a:r>
              <a:rPr lang="en-IN" sz="1200" b="0" i="0" dirty="0">
                <a:effectLst/>
                <a:latin typeface="Nunito" pitchFamily="2" charset="77"/>
              </a:rPr>
              <a:t>Below is a network with three different physical switches. The </a:t>
            </a:r>
            <a:r>
              <a:rPr lang="en-IN" sz="1200" b="0" i="0" u="none" strike="noStrike" dirty="0">
                <a:effectLst/>
                <a:latin typeface="Nunito" pitchFamily="2" charset="77"/>
                <a:hlinkClick r:id="rId2">
                  <a:extLst>
                    <a:ext uri="{A12FA001-AC4F-418D-AE19-62706E023703}">
                      <ahyp:hlinkClr xmlns:ahyp="http://schemas.microsoft.com/office/drawing/2018/hyperlinkcolor" val="tx"/>
                    </a:ext>
                  </a:extLst>
                </a:hlinkClick>
              </a:rPr>
              <a:t>switches facilitate communication within networks</a:t>
            </a:r>
            <a:r>
              <a:rPr lang="en-IN" sz="1200" b="0" i="0" dirty="0">
                <a:effectLst/>
                <a:latin typeface="Nunito" pitchFamily="2" charset="77"/>
              </a:rPr>
              <a:t>, and the </a:t>
            </a:r>
            <a:r>
              <a:rPr lang="en-IN" sz="1200" b="0" i="0" u="none" strike="noStrike" dirty="0">
                <a:effectLst/>
                <a:latin typeface="Nunito" pitchFamily="2" charset="77"/>
                <a:hlinkClick r:id="rId3">
                  <a:extLst>
                    <a:ext uri="{A12FA001-AC4F-418D-AE19-62706E023703}">
                      <ahyp:hlinkClr xmlns:ahyp="http://schemas.microsoft.com/office/drawing/2018/hyperlinkcolor" val="tx"/>
                    </a:ext>
                  </a:extLst>
                </a:hlinkClick>
              </a:rPr>
              <a:t>Routers facilitate communication between networks</a:t>
            </a:r>
            <a:r>
              <a:rPr lang="en-IN" sz="1200" b="0" i="0" dirty="0">
                <a:effectLst/>
                <a:latin typeface="Nunito" pitchFamily="2" charset="77"/>
              </a:rPr>
              <a:t>. </a:t>
            </a:r>
          </a:p>
          <a:p>
            <a:pPr algn="l"/>
            <a:endParaRPr lang="en-IN" sz="1200" b="0" i="0" dirty="0">
              <a:effectLst/>
              <a:latin typeface="Nunito" pitchFamily="2" charset="77"/>
            </a:endParaRPr>
          </a:p>
          <a:p>
            <a:pPr algn="l"/>
            <a:r>
              <a:rPr lang="en-IN" sz="1200" b="0" i="0" dirty="0">
                <a:effectLst/>
                <a:latin typeface="Nunito" pitchFamily="2" charset="77"/>
              </a:rPr>
              <a:t>If each of these switches have 24 ports and only one is in use, then 23 ports are left wasted on each switch. Moreover, what if you need to replicate this network elsewhere and you do not have three physical switches to accommodate?</a:t>
            </a:r>
          </a:p>
          <a:p>
            <a:pPr algn="l"/>
            <a:endParaRPr lang="en-IN" sz="1200" b="0" i="0" dirty="0">
              <a:effectLst/>
              <a:latin typeface="Nunito" pitchFamily="2" charset="77"/>
            </a:endParaRPr>
          </a:p>
          <a:p>
            <a:r>
              <a:rPr lang="en-IN" sz="1200" dirty="0"/>
              <a:t>That is where the first major function of a VLAN comes into play: A VLAN allows you to take one physical switch, and break it up into smaller mini-switches.</a:t>
            </a:r>
            <a:br>
              <a:rPr lang="en-IN" sz="1200" dirty="0"/>
            </a:br>
            <a:endParaRPr lang="en-IN" sz="1200" b="0" i="0" dirty="0">
              <a:effectLst/>
              <a:latin typeface="Nunito" pitchFamily="2" charset="77"/>
            </a:endParaRPr>
          </a:p>
          <a:p>
            <a:endParaRPr lang="en-US" sz="1200" dirty="0"/>
          </a:p>
        </p:txBody>
      </p:sp>
      <p:pic>
        <p:nvPicPr>
          <p:cNvPr id="3078" name="Picture 6" descr="Cisco Small Business 110 Series Unmanaged Switches - Cisco">
            <a:extLst>
              <a:ext uri="{FF2B5EF4-FFF2-40B4-BE49-F238E27FC236}">
                <a16:creationId xmlns:a16="http://schemas.microsoft.com/office/drawing/2014/main" id="{F1A644A5-8A3B-FAAF-0419-2F86465221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3436" y="0"/>
            <a:ext cx="5568564" cy="2131322"/>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vlans-3sw">
            <a:extLst>
              <a:ext uri="{FF2B5EF4-FFF2-40B4-BE49-F238E27FC236}">
                <a16:creationId xmlns:a16="http://schemas.microsoft.com/office/drawing/2014/main" id="{3D89AC06-48E8-49B7-E009-2BA19561258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6658" y="4138712"/>
            <a:ext cx="11379200" cy="227330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Computer icon isolated on white. PC symbol Stock Vector Image &amp; Art - Alamy">
            <a:extLst>
              <a:ext uri="{FF2B5EF4-FFF2-40B4-BE49-F238E27FC236}">
                <a16:creationId xmlns:a16="http://schemas.microsoft.com/office/drawing/2014/main" id="{4EB2EFA8-66C1-4B4E-74B5-861EE65CA5C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15691" y="2614504"/>
            <a:ext cx="1277233" cy="959608"/>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7">
            <p14:nvContentPartPr>
              <p14:cNvPr id="2" name="Ink 1">
                <a:extLst>
                  <a:ext uri="{FF2B5EF4-FFF2-40B4-BE49-F238E27FC236}">
                    <a16:creationId xmlns:a16="http://schemas.microsoft.com/office/drawing/2014/main" id="{72088E6A-731F-8D19-5CCA-D419886CB763}"/>
                  </a:ext>
                </a:extLst>
              </p14:cNvPr>
              <p14:cNvContentPartPr/>
              <p14:nvPr/>
            </p14:nvContentPartPr>
            <p14:xfrm>
              <a:off x="8712000" y="1413360"/>
              <a:ext cx="1758960" cy="1420200"/>
            </p14:xfrm>
          </p:contentPart>
        </mc:Choice>
        <mc:Fallback>
          <p:pic>
            <p:nvPicPr>
              <p:cNvPr id="2" name="Ink 1">
                <a:extLst>
                  <a:ext uri="{FF2B5EF4-FFF2-40B4-BE49-F238E27FC236}">
                    <a16:creationId xmlns:a16="http://schemas.microsoft.com/office/drawing/2014/main" id="{72088E6A-731F-8D19-5CCA-D419886CB763}"/>
                  </a:ext>
                </a:extLst>
              </p:cNvPr>
              <p:cNvPicPr/>
              <p:nvPr/>
            </p:nvPicPr>
            <p:blipFill>
              <a:blip r:embed="rId8"/>
              <a:stretch>
                <a:fillRect/>
              </a:stretch>
            </p:blipFill>
            <p:spPr>
              <a:xfrm>
                <a:off x="8702640" y="1404000"/>
                <a:ext cx="1777680" cy="1438920"/>
              </a:xfrm>
              <a:prstGeom prst="rect">
                <a:avLst/>
              </a:prstGeom>
            </p:spPr>
          </p:pic>
        </mc:Fallback>
      </mc:AlternateContent>
    </p:spTree>
    <p:extLst>
      <p:ext uri="{BB962C8B-B14F-4D97-AF65-F5344CB8AC3E}">
        <p14:creationId xmlns:p14="http://schemas.microsoft.com/office/powerpoint/2010/main" val="634294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DB0A851-4F46-8B1B-DCF1-D4C20DCE0BF0}"/>
              </a:ext>
            </a:extLst>
          </p:cNvPr>
          <p:cNvSpPr txBox="1"/>
          <p:nvPr/>
        </p:nvSpPr>
        <p:spPr>
          <a:xfrm>
            <a:off x="79513" y="192374"/>
            <a:ext cx="3802708" cy="646331"/>
          </a:xfrm>
          <a:prstGeom prst="rect">
            <a:avLst/>
          </a:prstGeom>
          <a:noFill/>
        </p:spPr>
        <p:txBody>
          <a:bodyPr wrap="none" rtlCol="0">
            <a:spAutoFit/>
          </a:bodyPr>
          <a:lstStyle/>
          <a:p>
            <a:r>
              <a:rPr lang="en-IN" b="1" i="0" dirty="0">
                <a:effectLst/>
                <a:latin typeface="Segoe UI" panose="020B0502040204020203" pitchFamily="34" charset="0"/>
              </a:rPr>
              <a:t>Virtual Local Area Network VLAN</a:t>
            </a:r>
          </a:p>
          <a:p>
            <a:endParaRPr lang="en-US" dirty="0"/>
          </a:p>
        </p:txBody>
      </p:sp>
      <p:sp>
        <p:nvSpPr>
          <p:cNvPr id="8" name="TextBox 7">
            <a:extLst>
              <a:ext uri="{FF2B5EF4-FFF2-40B4-BE49-F238E27FC236}">
                <a16:creationId xmlns:a16="http://schemas.microsoft.com/office/drawing/2014/main" id="{3FE74392-0943-70F1-9C83-7C7BBE87C383}"/>
              </a:ext>
            </a:extLst>
          </p:cNvPr>
          <p:cNvSpPr txBox="1"/>
          <p:nvPr/>
        </p:nvSpPr>
        <p:spPr>
          <a:xfrm>
            <a:off x="79513" y="713118"/>
            <a:ext cx="10877384" cy="954107"/>
          </a:xfrm>
          <a:prstGeom prst="rect">
            <a:avLst/>
          </a:prstGeom>
          <a:noFill/>
        </p:spPr>
        <p:txBody>
          <a:bodyPr wrap="square">
            <a:spAutoFit/>
          </a:bodyPr>
          <a:lstStyle/>
          <a:p>
            <a:r>
              <a:rPr lang="en-IN" sz="1400" b="0" i="0" dirty="0">
                <a:effectLst/>
                <a:latin typeface="Verdana" panose="020B0604030504040204" pitchFamily="34" charset="0"/>
              </a:rPr>
              <a:t>Breaking up one Physical Switch into multiple Virtual Switches:</a:t>
            </a:r>
          </a:p>
          <a:p>
            <a:r>
              <a:rPr lang="en-IN" sz="1400" b="0" i="0" dirty="0">
                <a:effectLst/>
                <a:latin typeface="Verdana" panose="020B0604030504040204" pitchFamily="34" charset="0"/>
              </a:rPr>
              <a:t>Consider each circle on the switch below as its own mini-switch (or virtual switch). Each of these mini-switches are a collection of switch ports which operate completely independent from the others — exactly as they would had there been three different physical switches.</a:t>
            </a:r>
          </a:p>
        </p:txBody>
      </p:sp>
      <p:pic>
        <p:nvPicPr>
          <p:cNvPr id="3080" name="Picture 8">
            <a:extLst>
              <a:ext uri="{FF2B5EF4-FFF2-40B4-BE49-F238E27FC236}">
                <a16:creationId xmlns:a16="http://schemas.microsoft.com/office/drawing/2014/main" id="{B0AAD265-94B2-C4B8-3BF5-184B0D04C2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445" y="4331837"/>
            <a:ext cx="5905555" cy="2476501"/>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vlans-1sw-3vlan">
            <a:extLst>
              <a:ext uri="{FF2B5EF4-FFF2-40B4-BE49-F238E27FC236}">
                <a16:creationId xmlns:a16="http://schemas.microsoft.com/office/drawing/2014/main" id="{CDD28112-753F-8947-67B0-94DBD3ADE5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13" y="1761281"/>
            <a:ext cx="11785600" cy="24765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C82E562-6E8F-4F41-79EE-27E3FAE32506}"/>
              </a:ext>
            </a:extLst>
          </p:cNvPr>
          <p:cNvSpPr txBox="1"/>
          <p:nvPr/>
        </p:nvSpPr>
        <p:spPr>
          <a:xfrm>
            <a:off x="100330" y="4618202"/>
            <a:ext cx="6186115" cy="1200329"/>
          </a:xfrm>
          <a:prstGeom prst="rect">
            <a:avLst/>
          </a:prstGeom>
          <a:noFill/>
        </p:spPr>
        <p:txBody>
          <a:bodyPr wrap="square" rtlCol="0">
            <a:spAutoFit/>
          </a:bodyPr>
          <a:lstStyle/>
          <a:p>
            <a:r>
              <a:rPr lang="en-IN" b="0" i="0" dirty="0">
                <a:effectLst/>
                <a:latin typeface="Nunito" pitchFamily="2" charset="77"/>
              </a:rPr>
              <a:t>Traffic flow through the single </a:t>
            </a:r>
            <a:r>
              <a:rPr lang="en-IN" b="0" i="1" dirty="0">
                <a:effectLst/>
                <a:latin typeface="Nunito" pitchFamily="2" charset="77"/>
              </a:rPr>
              <a:t>switch</a:t>
            </a:r>
            <a:r>
              <a:rPr lang="en-IN" b="0" i="0" dirty="0">
                <a:effectLst/>
                <a:latin typeface="Nunito" pitchFamily="2" charset="77"/>
              </a:rPr>
              <a:t> of this topology operates exactly as it did in the topology above it with three separate physical switches. The routers are configured and operate exactly as they did above.</a:t>
            </a:r>
            <a:endParaRPr lang="en-US" dirty="0"/>
          </a:p>
        </p:txBody>
      </p:sp>
    </p:spTree>
    <p:extLst>
      <p:ext uri="{BB962C8B-B14F-4D97-AF65-F5344CB8AC3E}">
        <p14:creationId xmlns:p14="http://schemas.microsoft.com/office/powerpoint/2010/main" val="1314608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0C61F3-D6E6-81EF-140D-40FBEE776F4F}"/>
              </a:ext>
            </a:extLst>
          </p:cNvPr>
          <p:cNvSpPr txBox="1"/>
          <p:nvPr/>
        </p:nvSpPr>
        <p:spPr>
          <a:xfrm>
            <a:off x="-1" y="55659"/>
            <a:ext cx="10479819" cy="5632311"/>
          </a:xfrm>
          <a:prstGeom prst="rect">
            <a:avLst/>
          </a:prstGeom>
          <a:noFill/>
        </p:spPr>
        <p:txBody>
          <a:bodyPr wrap="square" rtlCol="0">
            <a:spAutoFit/>
          </a:bodyPr>
          <a:lstStyle/>
          <a:p>
            <a:pPr algn="l"/>
            <a:r>
              <a:rPr lang="en-IN" b="1" i="0" dirty="0">
                <a:effectLst/>
                <a:latin typeface="Nunito" pitchFamily="2" charset="77"/>
              </a:rPr>
              <a:t>Each </a:t>
            </a:r>
            <a:r>
              <a:rPr lang="en-IN" b="1" i="1" dirty="0">
                <a:effectLst/>
                <a:latin typeface="Nunito" pitchFamily="2" charset="77"/>
              </a:rPr>
              <a:t>virtual </a:t>
            </a:r>
            <a:r>
              <a:rPr lang="en-IN" b="1" i="0" dirty="0">
                <a:effectLst/>
                <a:latin typeface="Nunito" pitchFamily="2" charset="77"/>
              </a:rPr>
              <a:t>switch, or </a:t>
            </a:r>
            <a:r>
              <a:rPr lang="en-IN" b="1" i="1" dirty="0">
                <a:effectLst/>
                <a:latin typeface="Nunito" pitchFamily="2" charset="77"/>
              </a:rPr>
              <a:t>VLAN</a:t>
            </a:r>
            <a:r>
              <a:rPr lang="en-IN" b="1" i="0" dirty="0">
                <a:effectLst/>
                <a:latin typeface="Nunito" pitchFamily="2" charset="77"/>
              </a:rPr>
              <a:t>, is simply a number assigned to each switch port</a:t>
            </a:r>
            <a:r>
              <a:rPr lang="en-IN" b="0" i="0" dirty="0">
                <a:effectLst/>
                <a:latin typeface="Nunito" pitchFamily="2" charset="77"/>
              </a:rPr>
              <a:t>. For example, the two switch ports in the red </a:t>
            </a:r>
            <a:r>
              <a:rPr lang="en-IN" b="0" i="1" dirty="0">
                <a:effectLst/>
                <a:latin typeface="Nunito" pitchFamily="2" charset="77"/>
              </a:rPr>
              <a:t>mini-switch</a:t>
            </a:r>
            <a:r>
              <a:rPr lang="en-IN" b="0" i="0" dirty="0">
                <a:effectLst/>
                <a:latin typeface="Nunito" pitchFamily="2" charset="77"/>
              </a:rPr>
              <a:t> might be assigned to VLAN #10. The two ports in the orange </a:t>
            </a:r>
            <a:r>
              <a:rPr lang="en-IN" b="0" i="1" dirty="0">
                <a:effectLst/>
                <a:latin typeface="Nunito" pitchFamily="2" charset="77"/>
              </a:rPr>
              <a:t>mini-switch</a:t>
            </a:r>
            <a:r>
              <a:rPr lang="en-IN" b="0" i="0" dirty="0">
                <a:effectLst/>
                <a:latin typeface="Nunito" pitchFamily="2" charset="77"/>
              </a:rPr>
              <a:t> might be assigned to VLAN #20. And lastly the two switch ports in the blue </a:t>
            </a:r>
            <a:r>
              <a:rPr lang="en-IN" b="0" i="1" dirty="0">
                <a:effectLst/>
                <a:latin typeface="Nunito" pitchFamily="2" charset="77"/>
              </a:rPr>
              <a:t>mini-switch</a:t>
            </a:r>
            <a:r>
              <a:rPr lang="en-IN" b="0" i="0" dirty="0">
                <a:effectLst/>
                <a:latin typeface="Nunito" pitchFamily="2" charset="77"/>
              </a:rPr>
              <a:t> might be assigned to VLAN #30.</a:t>
            </a:r>
          </a:p>
          <a:p>
            <a:pPr algn="l"/>
            <a:endParaRPr lang="en-IN" b="0" i="0" dirty="0">
              <a:effectLst/>
              <a:latin typeface="Nunito" pitchFamily="2" charset="77"/>
            </a:endParaRPr>
          </a:p>
          <a:p>
            <a:pPr algn="l"/>
            <a:r>
              <a:rPr lang="en-IN" b="1" i="0" dirty="0">
                <a:effectLst/>
                <a:latin typeface="Nunito" pitchFamily="2" charset="77"/>
              </a:rPr>
              <a:t>Any switch port which is </a:t>
            </a:r>
            <a:r>
              <a:rPr lang="en-IN" b="1" i="1" dirty="0">
                <a:effectLst/>
                <a:latin typeface="Nunito" pitchFamily="2" charset="77"/>
              </a:rPr>
              <a:t>not </a:t>
            </a:r>
            <a:r>
              <a:rPr lang="en-IN" b="1" i="0" dirty="0">
                <a:effectLst/>
                <a:latin typeface="Nunito" pitchFamily="2" charset="77"/>
              </a:rPr>
              <a:t>explicitly assigned a VLAN number</a:t>
            </a:r>
            <a:r>
              <a:rPr lang="en-IN" b="0" i="0" dirty="0">
                <a:effectLst/>
                <a:latin typeface="Nunito" pitchFamily="2" charset="77"/>
              </a:rPr>
              <a:t>, resides in the </a:t>
            </a:r>
            <a:r>
              <a:rPr lang="en-IN" b="0" i="1" dirty="0">
                <a:effectLst/>
                <a:latin typeface="Nunito" pitchFamily="2" charset="77"/>
              </a:rPr>
              <a:t>default </a:t>
            </a:r>
            <a:r>
              <a:rPr lang="en-IN" b="0" i="0" dirty="0">
                <a:effectLst/>
                <a:latin typeface="Nunito" pitchFamily="2" charset="77"/>
              </a:rPr>
              <a:t>VLAN. Which for most vendors corresponds to </a:t>
            </a:r>
            <a:r>
              <a:rPr lang="en-IN" b="1" i="0" dirty="0">
                <a:effectLst/>
                <a:latin typeface="Nunito" pitchFamily="2" charset="77"/>
              </a:rPr>
              <a:t>VLAN 1</a:t>
            </a:r>
            <a:r>
              <a:rPr lang="en-IN" b="0" i="0" dirty="0">
                <a:effectLst/>
                <a:latin typeface="Nunito" pitchFamily="2" charset="77"/>
              </a:rPr>
              <a:t>.</a:t>
            </a:r>
          </a:p>
          <a:p>
            <a:pPr algn="l"/>
            <a:endParaRPr lang="en-IN" b="0" i="0" dirty="0">
              <a:effectLst/>
              <a:latin typeface="Nunito" pitchFamily="2" charset="77"/>
            </a:endParaRPr>
          </a:p>
          <a:p>
            <a:pPr algn="l"/>
            <a:r>
              <a:rPr lang="en-IN" b="0" i="0" dirty="0">
                <a:effectLst/>
                <a:latin typeface="Nunito" pitchFamily="2" charset="77"/>
              </a:rPr>
              <a:t>Traffic arriving on a switch port assigned to one VLAN will only ever be forwarded out another switch port that belongs to the </a:t>
            </a:r>
            <a:r>
              <a:rPr lang="en-IN" b="0" i="1" dirty="0">
                <a:effectLst/>
                <a:latin typeface="Nunito" pitchFamily="2" charset="77"/>
              </a:rPr>
              <a:t>same </a:t>
            </a:r>
            <a:r>
              <a:rPr lang="en-IN" b="0" i="0" dirty="0">
                <a:effectLst/>
                <a:latin typeface="Nunito" pitchFamily="2" charset="77"/>
              </a:rPr>
              <a:t>VLAN – </a:t>
            </a:r>
            <a:r>
              <a:rPr lang="en-IN" b="1" i="0" dirty="0">
                <a:effectLst/>
                <a:latin typeface="Nunito" pitchFamily="2" charset="77"/>
              </a:rPr>
              <a:t>a switch will never allow traffic to cross a VLAN boundary</a:t>
            </a:r>
            <a:r>
              <a:rPr lang="en-IN" b="0" i="0" dirty="0">
                <a:effectLst/>
                <a:latin typeface="Nunito" pitchFamily="2" charset="77"/>
              </a:rPr>
              <a:t>. Again, each VLAN operates as if it were a completely separate physical switch.</a:t>
            </a:r>
          </a:p>
          <a:p>
            <a:pPr algn="l"/>
            <a:r>
              <a:rPr lang="en-IN" b="0" i="0" dirty="0">
                <a:effectLst/>
                <a:latin typeface="Nunito" pitchFamily="2" charset="77"/>
              </a:rPr>
              <a:t>In the </a:t>
            </a:r>
            <a:r>
              <a:rPr lang="en-IN" b="0" i="0" u="none" strike="noStrike" dirty="0">
                <a:effectLst/>
                <a:latin typeface="Nunito" pitchFamily="2" charset="77"/>
                <a:hlinkClick r:id="rId2">
                  <a:extLst>
                    <a:ext uri="{A12FA001-AC4F-418D-AE19-62706E023703}">
                      <ahyp:hlinkClr xmlns:ahyp="http://schemas.microsoft.com/office/drawing/2018/hyperlinkcolor" val="tx"/>
                    </a:ext>
                  </a:extLst>
                </a:hlinkClick>
              </a:rPr>
              <a:t>first illustration</a:t>
            </a:r>
            <a:r>
              <a:rPr lang="en-IN" b="0" i="0" dirty="0">
                <a:effectLst/>
                <a:latin typeface="Nunito" pitchFamily="2" charset="77"/>
              </a:rPr>
              <a:t>, traffic from the red switch cannot magically appear on the orange switch without first passing through a router. Similarly, in the </a:t>
            </a:r>
            <a:r>
              <a:rPr lang="en-IN" b="0" i="0" u="none" strike="noStrike" dirty="0">
                <a:effectLst/>
                <a:latin typeface="Nunito" pitchFamily="2" charset="77"/>
                <a:hlinkClick r:id="rId3">
                  <a:extLst>
                    <a:ext uri="{A12FA001-AC4F-418D-AE19-62706E023703}">
                      <ahyp:hlinkClr xmlns:ahyp="http://schemas.microsoft.com/office/drawing/2018/hyperlinkcolor" val="tx"/>
                    </a:ext>
                  </a:extLst>
                </a:hlinkClick>
              </a:rPr>
              <a:t>second illustration</a:t>
            </a:r>
            <a:r>
              <a:rPr lang="en-IN" b="0" i="0" dirty="0">
                <a:effectLst/>
                <a:latin typeface="Nunito" pitchFamily="2" charset="77"/>
              </a:rPr>
              <a:t>, traffic in VLAN #10 cannot magically appear on VLAN #20 without also </a:t>
            </a:r>
            <a:r>
              <a:rPr lang="en-IN" b="0" i="0" u="none" strike="noStrike" dirty="0">
                <a:effectLst/>
                <a:latin typeface="Nunito" pitchFamily="2" charset="77"/>
                <a:hlinkClick r:id="rId4">
                  <a:extLst>
                    <a:ext uri="{A12FA001-AC4F-418D-AE19-62706E023703}">
                      <ahyp:hlinkClr xmlns:ahyp="http://schemas.microsoft.com/office/drawing/2018/hyperlinkcolor" val="tx"/>
                    </a:ext>
                  </a:extLst>
                </a:hlinkClick>
              </a:rPr>
              <a:t>passing through a router</a:t>
            </a:r>
            <a:r>
              <a:rPr lang="en-IN" b="0" i="0" dirty="0">
                <a:effectLst/>
                <a:latin typeface="Nunito" pitchFamily="2" charset="77"/>
              </a:rPr>
              <a:t>.</a:t>
            </a:r>
          </a:p>
          <a:p>
            <a:pPr algn="l"/>
            <a:endParaRPr lang="en-IN" b="0" i="0" dirty="0">
              <a:effectLst/>
              <a:latin typeface="Nunito" pitchFamily="2" charset="77"/>
            </a:endParaRPr>
          </a:p>
          <a:p>
            <a:pPr algn="l"/>
            <a:r>
              <a:rPr lang="en-IN" b="0" i="0" dirty="0">
                <a:effectLst/>
                <a:latin typeface="Nunito" pitchFamily="2" charset="77"/>
              </a:rPr>
              <a:t>When a frame arrives on a switchport in VLAN #10, it can only leave a switchport in VLAN #10. You and I can see that the same frame is traversing all three VLANs, but from the Switch’s perspective, it is </a:t>
            </a:r>
            <a:r>
              <a:rPr lang="en-IN" b="1" i="0" dirty="0">
                <a:effectLst/>
                <a:latin typeface="Nunito" pitchFamily="2" charset="77"/>
              </a:rPr>
              <a:t>three different instances</a:t>
            </a:r>
            <a:r>
              <a:rPr lang="en-IN" b="0" i="0" dirty="0">
                <a:effectLst/>
                <a:latin typeface="Nunito" pitchFamily="2" charset="77"/>
              </a:rPr>
              <a:t> of </a:t>
            </a:r>
            <a:r>
              <a:rPr lang="en-IN" b="1" i="0" dirty="0">
                <a:effectLst/>
                <a:latin typeface="Nunito" pitchFamily="2" charset="77"/>
              </a:rPr>
              <a:t>a frame arriving on </a:t>
            </a:r>
            <a:r>
              <a:rPr lang="en-IN" b="1" i="1" dirty="0">
                <a:effectLst/>
                <a:latin typeface="Nunito" pitchFamily="2" charset="77"/>
              </a:rPr>
              <a:t>one port</a:t>
            </a:r>
            <a:r>
              <a:rPr lang="en-IN" b="1" i="0" dirty="0">
                <a:effectLst/>
                <a:latin typeface="Nunito" pitchFamily="2" charset="77"/>
              </a:rPr>
              <a:t> in </a:t>
            </a:r>
            <a:r>
              <a:rPr lang="en-IN" b="1" i="1" dirty="0">
                <a:effectLst/>
                <a:latin typeface="Nunito" pitchFamily="2" charset="77"/>
              </a:rPr>
              <a:t>one VLAN</a:t>
            </a:r>
            <a:r>
              <a:rPr lang="en-IN" b="0" i="0" dirty="0">
                <a:effectLst/>
                <a:latin typeface="Nunito" pitchFamily="2" charset="77"/>
              </a:rPr>
              <a:t>, and </a:t>
            </a:r>
            <a:r>
              <a:rPr lang="en-IN" b="1" i="0" dirty="0">
                <a:effectLst/>
                <a:latin typeface="Nunito" pitchFamily="2" charset="77"/>
              </a:rPr>
              <a:t>leaving on </a:t>
            </a:r>
            <a:r>
              <a:rPr lang="en-IN" b="1" i="1" dirty="0">
                <a:effectLst/>
                <a:latin typeface="Nunito" pitchFamily="2" charset="77"/>
              </a:rPr>
              <a:t>another port</a:t>
            </a:r>
            <a:r>
              <a:rPr lang="en-IN" b="1" i="0" dirty="0">
                <a:effectLst/>
                <a:latin typeface="Nunito" pitchFamily="2" charset="77"/>
              </a:rPr>
              <a:t> in the </a:t>
            </a:r>
            <a:r>
              <a:rPr lang="en-IN" b="1" i="1" dirty="0">
                <a:effectLst/>
                <a:latin typeface="Nunito" pitchFamily="2" charset="77"/>
              </a:rPr>
              <a:t>same VLAN</a:t>
            </a:r>
            <a:r>
              <a:rPr lang="en-IN" b="0" i="0" dirty="0">
                <a:effectLst/>
                <a:latin typeface="Nunito" pitchFamily="2" charset="77"/>
              </a:rPr>
              <a:t>.</a:t>
            </a:r>
          </a:p>
          <a:p>
            <a:endParaRPr lang="en-US" dirty="0"/>
          </a:p>
        </p:txBody>
      </p:sp>
    </p:spTree>
    <p:extLst>
      <p:ext uri="{BB962C8B-B14F-4D97-AF65-F5344CB8AC3E}">
        <p14:creationId xmlns:p14="http://schemas.microsoft.com/office/powerpoint/2010/main" val="768994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71087C-5F18-8568-2867-76E7DD9EF503}"/>
              </a:ext>
            </a:extLst>
          </p:cNvPr>
          <p:cNvSpPr txBox="1"/>
          <p:nvPr/>
        </p:nvSpPr>
        <p:spPr>
          <a:xfrm>
            <a:off x="182880" y="151075"/>
            <a:ext cx="11672515" cy="6278642"/>
          </a:xfrm>
          <a:prstGeom prst="rect">
            <a:avLst/>
          </a:prstGeom>
          <a:noFill/>
        </p:spPr>
        <p:txBody>
          <a:bodyPr wrap="square" rtlCol="0">
            <a:spAutoFit/>
          </a:bodyPr>
          <a:lstStyle/>
          <a:p>
            <a:r>
              <a:rPr lang="en-IN" b="1" i="0" dirty="0">
                <a:effectLst/>
                <a:latin typeface="var(--headingsfontfamily)"/>
              </a:rPr>
              <a:t>Assigning the Switchport to a VLAN:</a:t>
            </a:r>
          </a:p>
          <a:p>
            <a:endParaRPr lang="en-IN" b="1" i="0" dirty="0">
              <a:effectLst/>
              <a:latin typeface="var(--headingsfontfamily)"/>
            </a:endParaRPr>
          </a:p>
          <a:p>
            <a:r>
              <a:rPr lang="en-IN" b="0" i="0" dirty="0">
                <a:effectLst/>
                <a:latin typeface="Nunito" pitchFamily="2" charset="77"/>
              </a:rPr>
              <a:t>Now that the VLAN is in the VLAN database, we can configure a switch port to be an access port for a particular VLAN. There are two commands within the interface configuration mode for this step:</a:t>
            </a:r>
            <a:endParaRPr lang="en-IN" b="1" i="0" dirty="0">
              <a:effectLst/>
              <a:latin typeface="var(--headingsfontfamily)"/>
            </a:endParaRPr>
          </a:p>
          <a:p>
            <a:endParaRPr lang="en-IN" b="1" dirty="0">
              <a:latin typeface="var(--headingsfontfamily)"/>
            </a:endParaRPr>
          </a:p>
          <a:p>
            <a:r>
              <a:rPr lang="en-IN" sz="1200" dirty="0" err="1">
                <a:latin typeface="Consolas" panose="020B0609020204030204" pitchFamily="49" charset="0"/>
                <a:cs typeface="Consolas" panose="020B0609020204030204" pitchFamily="49" charset="0"/>
              </a:rPr>
              <a:t>SwitchX</a:t>
            </a:r>
            <a:r>
              <a:rPr lang="en-IN" sz="1200" dirty="0">
                <a:latin typeface="Consolas" panose="020B0609020204030204" pitchFamily="49" charset="0"/>
                <a:cs typeface="Consolas" panose="020B0609020204030204" pitchFamily="49" charset="0"/>
              </a:rPr>
              <a:t>(config)# interface Ethernet 0/0 </a:t>
            </a:r>
          </a:p>
          <a:p>
            <a:r>
              <a:rPr lang="en-IN" sz="1200" dirty="0" err="1">
                <a:latin typeface="Consolas" panose="020B0609020204030204" pitchFamily="49" charset="0"/>
                <a:cs typeface="Consolas" panose="020B0609020204030204" pitchFamily="49" charset="0"/>
              </a:rPr>
              <a:t>SwitchX</a:t>
            </a:r>
            <a:r>
              <a:rPr lang="en-IN" sz="1200" dirty="0">
                <a:latin typeface="Consolas" panose="020B0609020204030204" pitchFamily="49" charset="0"/>
                <a:cs typeface="Consolas" panose="020B0609020204030204" pitchFamily="49" charset="0"/>
              </a:rPr>
              <a:t>(config-if)# </a:t>
            </a:r>
            <a:r>
              <a:rPr lang="en-IN" sz="1200" b="1" dirty="0">
                <a:effectLst/>
                <a:latin typeface="Consolas" panose="020B0609020204030204" pitchFamily="49" charset="0"/>
                <a:cs typeface="Consolas" panose="020B0609020204030204" pitchFamily="49" charset="0"/>
              </a:rPr>
              <a:t>switchport mode access</a:t>
            </a:r>
            <a:r>
              <a:rPr lang="en-IN" sz="1200" dirty="0">
                <a:latin typeface="Consolas" panose="020B0609020204030204" pitchFamily="49" charset="0"/>
                <a:cs typeface="Consolas" panose="020B0609020204030204" pitchFamily="49" charset="0"/>
              </a:rPr>
              <a:t> </a:t>
            </a:r>
          </a:p>
          <a:p>
            <a:r>
              <a:rPr lang="en-IN" sz="1200" dirty="0" err="1">
                <a:latin typeface="Consolas" panose="020B0609020204030204" pitchFamily="49" charset="0"/>
                <a:cs typeface="Consolas" panose="020B0609020204030204" pitchFamily="49" charset="0"/>
              </a:rPr>
              <a:t>SwitchX</a:t>
            </a:r>
            <a:r>
              <a:rPr lang="en-IN" sz="1200" dirty="0">
                <a:latin typeface="Consolas" panose="020B0609020204030204" pitchFamily="49" charset="0"/>
                <a:cs typeface="Consolas" panose="020B0609020204030204" pitchFamily="49" charset="0"/>
              </a:rPr>
              <a:t>(config-if)# </a:t>
            </a:r>
            <a:r>
              <a:rPr lang="en-IN" sz="1200" b="1" dirty="0">
                <a:effectLst/>
                <a:latin typeface="Consolas" panose="020B0609020204030204" pitchFamily="49" charset="0"/>
                <a:cs typeface="Consolas" panose="020B0609020204030204" pitchFamily="49" charset="0"/>
              </a:rPr>
              <a:t>switchport access </a:t>
            </a:r>
            <a:r>
              <a:rPr lang="en-IN" sz="1200" b="1" dirty="0" err="1">
                <a:effectLst/>
                <a:latin typeface="Consolas" panose="020B0609020204030204" pitchFamily="49" charset="0"/>
                <a:cs typeface="Consolas" panose="020B0609020204030204" pitchFamily="49" charset="0"/>
              </a:rPr>
              <a:t>vlan</a:t>
            </a:r>
            <a:r>
              <a:rPr lang="en-IN" sz="1200" b="1" dirty="0">
                <a:effectLst/>
                <a:latin typeface="Consolas" panose="020B0609020204030204" pitchFamily="49" charset="0"/>
                <a:cs typeface="Consolas" panose="020B0609020204030204" pitchFamily="49" charset="0"/>
              </a:rPr>
              <a:t> 10</a:t>
            </a:r>
          </a:p>
          <a:p>
            <a:r>
              <a:rPr lang="en-IN" sz="1200" dirty="0" err="1">
                <a:latin typeface="Consolas" panose="020B0609020204030204" pitchFamily="49" charset="0"/>
                <a:cs typeface="Consolas" panose="020B0609020204030204" pitchFamily="49" charset="0"/>
              </a:rPr>
              <a:t>SwitchX</a:t>
            </a:r>
            <a:r>
              <a:rPr lang="en-IN" sz="1200" dirty="0">
                <a:latin typeface="Consolas" panose="020B0609020204030204" pitchFamily="49" charset="0"/>
                <a:cs typeface="Consolas" panose="020B0609020204030204" pitchFamily="49" charset="0"/>
              </a:rPr>
              <a:t>(config)# </a:t>
            </a:r>
            <a:r>
              <a:rPr lang="en-IN" sz="1200" b="1" dirty="0" err="1">
                <a:effectLst/>
                <a:latin typeface="Consolas" panose="020B0609020204030204" pitchFamily="49" charset="0"/>
                <a:cs typeface="Consolas" panose="020B0609020204030204" pitchFamily="49" charset="0"/>
              </a:rPr>
              <a:t>vlan</a:t>
            </a:r>
            <a:r>
              <a:rPr lang="en-IN" sz="1200" b="1" dirty="0">
                <a:effectLst/>
                <a:latin typeface="Consolas" panose="020B0609020204030204" pitchFamily="49" charset="0"/>
                <a:cs typeface="Consolas" panose="020B0609020204030204" pitchFamily="49" charset="0"/>
              </a:rPr>
              <a:t> 30</a:t>
            </a:r>
            <a:r>
              <a:rPr lang="en-IN" sz="1200" dirty="0">
                <a:latin typeface="Consolas" panose="020B0609020204030204" pitchFamily="49" charset="0"/>
                <a:cs typeface="Consolas" panose="020B0609020204030204" pitchFamily="49" charset="0"/>
              </a:rPr>
              <a:t> </a:t>
            </a:r>
          </a:p>
          <a:p>
            <a:r>
              <a:rPr lang="en-IN" sz="1200" dirty="0" err="1">
                <a:latin typeface="Consolas" panose="020B0609020204030204" pitchFamily="49" charset="0"/>
                <a:cs typeface="Consolas" panose="020B0609020204030204" pitchFamily="49" charset="0"/>
              </a:rPr>
              <a:t>SwitchX</a:t>
            </a:r>
            <a:r>
              <a:rPr lang="en-IN" sz="1200" dirty="0">
                <a:latin typeface="Consolas" panose="020B0609020204030204" pitchFamily="49" charset="0"/>
                <a:cs typeface="Consolas" panose="020B0609020204030204" pitchFamily="49" charset="0"/>
              </a:rPr>
              <a:t>(config-</a:t>
            </a:r>
            <a:r>
              <a:rPr lang="en-IN" sz="1200" dirty="0" err="1">
                <a:latin typeface="Consolas" panose="020B0609020204030204" pitchFamily="49" charset="0"/>
                <a:cs typeface="Consolas" panose="020B0609020204030204" pitchFamily="49" charset="0"/>
              </a:rPr>
              <a:t>vlan</a:t>
            </a:r>
            <a:r>
              <a:rPr lang="en-IN" sz="1200" dirty="0">
                <a:latin typeface="Consolas" panose="020B0609020204030204" pitchFamily="49" charset="0"/>
                <a:cs typeface="Consolas" panose="020B0609020204030204" pitchFamily="49" charset="0"/>
              </a:rPr>
              <a:t>)# </a:t>
            </a:r>
            <a:r>
              <a:rPr lang="en-IN" sz="1200" b="1" dirty="0">
                <a:effectLst/>
                <a:latin typeface="Consolas" panose="020B0609020204030204" pitchFamily="49" charset="0"/>
                <a:cs typeface="Consolas" panose="020B0609020204030204" pitchFamily="49" charset="0"/>
              </a:rPr>
              <a:t>name BLUE</a:t>
            </a:r>
          </a:p>
          <a:p>
            <a:r>
              <a:rPr lang="en-IN" b="0" i="0" dirty="0">
                <a:effectLst/>
                <a:latin typeface="Nunito" pitchFamily="2" charset="77"/>
              </a:rPr>
              <a:t>The </a:t>
            </a:r>
            <a:r>
              <a:rPr lang="en-IN" dirty="0"/>
              <a:t>switchport mode access</a:t>
            </a:r>
            <a:r>
              <a:rPr lang="en-IN" b="0" i="0" dirty="0">
                <a:effectLst/>
                <a:latin typeface="Nunito" pitchFamily="2" charset="77"/>
              </a:rPr>
              <a:t> command sets the port as an access port, and the </a:t>
            </a:r>
            <a:r>
              <a:rPr lang="en-IN" dirty="0"/>
              <a:t>switchport access </a:t>
            </a:r>
            <a:r>
              <a:rPr lang="en-IN" dirty="0" err="1"/>
              <a:t>vlan</a:t>
            </a:r>
            <a:r>
              <a:rPr lang="en-IN" dirty="0"/>
              <a:t> </a:t>
            </a:r>
            <a:r>
              <a:rPr lang="en-IN" i="1" dirty="0">
                <a:effectLst/>
              </a:rPr>
              <a:t>&lt;#&gt;</a:t>
            </a:r>
            <a:r>
              <a:rPr lang="en-IN" b="0" i="0" dirty="0">
                <a:effectLst/>
                <a:latin typeface="Nunito" pitchFamily="2" charset="77"/>
              </a:rPr>
              <a:t> command designates the port as a member of VLAN 10.</a:t>
            </a:r>
          </a:p>
          <a:p>
            <a:pPr algn="l"/>
            <a:r>
              <a:rPr lang="en-IN" b="0" i="0" dirty="0">
                <a:effectLst/>
                <a:latin typeface="Nunito" pitchFamily="2" charset="77"/>
              </a:rPr>
              <a:t>In summary, the two steps to configure an access port:</a:t>
            </a:r>
          </a:p>
          <a:p>
            <a:pPr algn="l">
              <a:buFont typeface="Arial" panose="020B0604020202020204" pitchFamily="34" charset="0"/>
              <a:buChar char="•"/>
            </a:pPr>
            <a:r>
              <a:rPr lang="en-IN" b="0" i="0" dirty="0">
                <a:effectLst/>
                <a:latin typeface="Nunito" pitchFamily="2" charset="77"/>
              </a:rPr>
              <a:t>Create and optionally (but ideally) name the VLAN</a:t>
            </a:r>
          </a:p>
          <a:p>
            <a:pPr algn="l">
              <a:buFont typeface="Arial" panose="020B0604020202020204" pitchFamily="34" charset="0"/>
              <a:buChar char="•"/>
            </a:pPr>
            <a:r>
              <a:rPr lang="en-IN" b="0" i="0" dirty="0">
                <a:effectLst/>
                <a:latin typeface="Nunito" pitchFamily="2" charset="77"/>
              </a:rPr>
              <a:t>Set a switch port as an access port and designate it as a member of a VLAN</a:t>
            </a:r>
          </a:p>
          <a:p>
            <a:pPr algn="l"/>
            <a:r>
              <a:rPr lang="en-IN" b="0" i="0" dirty="0">
                <a:effectLst/>
                <a:latin typeface="Nunito" pitchFamily="2" charset="77"/>
              </a:rPr>
              <a:t>Both steps will also need to be accomplished for each VLAN and switch port on </a:t>
            </a:r>
            <a:r>
              <a:rPr lang="en-IN" b="0" i="0" dirty="0" err="1">
                <a:effectLst/>
                <a:latin typeface="Nunito" pitchFamily="2" charset="77"/>
              </a:rPr>
              <a:t>SwitchY</a:t>
            </a:r>
            <a:r>
              <a:rPr lang="en-IN" b="0" i="0" dirty="0">
                <a:effectLst/>
                <a:latin typeface="Nunito" pitchFamily="2" charset="77"/>
              </a:rPr>
              <a:t>. First we will create and name each VLAN:</a:t>
            </a:r>
          </a:p>
          <a:p>
            <a:endParaRPr lang="en-IN" dirty="0">
              <a:latin typeface="Nunito" pitchFamily="2" charset="77"/>
            </a:endParaRPr>
          </a:p>
          <a:p>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10                                          </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name RED</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exit</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20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name ORANGE</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exit</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30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name BLUE</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exit</a:t>
            </a:r>
          </a:p>
        </p:txBody>
      </p:sp>
      <p:sp>
        <p:nvSpPr>
          <p:cNvPr id="4" name="TextBox 3">
            <a:extLst>
              <a:ext uri="{FF2B5EF4-FFF2-40B4-BE49-F238E27FC236}">
                <a16:creationId xmlns:a16="http://schemas.microsoft.com/office/drawing/2014/main" id="{919411D3-AA9A-FB72-B900-30F0789B4E8E}"/>
              </a:ext>
            </a:extLst>
          </p:cNvPr>
          <p:cNvSpPr txBox="1"/>
          <p:nvPr/>
        </p:nvSpPr>
        <p:spPr>
          <a:xfrm>
            <a:off x="5478448" y="4699221"/>
            <a:ext cx="4007828" cy="1569660"/>
          </a:xfrm>
          <a:prstGeom prst="rect">
            <a:avLst/>
          </a:prstGeom>
          <a:noFill/>
        </p:spPr>
        <p:txBody>
          <a:bodyPr wrap="none" rtlCol="0">
            <a:spAutoFit/>
          </a:bodyPr>
          <a:lstStyle/>
          <a:p>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 interface Ethernet 0/2</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(config-if)# switchport mode access</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(config-if)# switchport access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10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(config-if)# exit</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 interface Ethernet 0/3</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(config-if)# switchport mode access</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(config-if)# switchport access </a:t>
            </a:r>
            <a:r>
              <a:rPr lang="en-IN" sz="1200" b="0" i="0" dirty="0" err="1">
                <a:effectLst/>
                <a:latin typeface="Consolas" panose="020B0609020204030204" pitchFamily="49" charset="0"/>
                <a:cs typeface="Consolas" panose="020B0609020204030204" pitchFamily="49" charset="0"/>
              </a:rPr>
              <a:t>vlan</a:t>
            </a:r>
            <a:r>
              <a:rPr lang="en-IN" sz="1200" b="0" i="0" dirty="0">
                <a:effectLst/>
                <a:latin typeface="Consolas" panose="020B0609020204030204" pitchFamily="49" charset="0"/>
                <a:cs typeface="Consolas" panose="020B0609020204030204" pitchFamily="49" charset="0"/>
              </a:rPr>
              <a:t> 30</a:t>
            </a:r>
            <a:br>
              <a:rPr lang="en-IN" sz="1200" dirty="0">
                <a:latin typeface="Consolas" panose="020B0609020204030204" pitchFamily="49" charset="0"/>
                <a:cs typeface="Consolas" panose="020B0609020204030204" pitchFamily="49" charset="0"/>
              </a:rPr>
            </a:br>
            <a:r>
              <a:rPr lang="en-IN" sz="1200" b="0" i="0" dirty="0" err="1">
                <a:effectLst/>
                <a:latin typeface="Consolas" panose="020B0609020204030204" pitchFamily="49" charset="0"/>
                <a:cs typeface="Consolas" panose="020B0609020204030204" pitchFamily="49" charset="0"/>
              </a:rPr>
              <a:t>SwitchY</a:t>
            </a:r>
            <a:r>
              <a:rPr lang="en-IN" sz="1200" b="0" i="0" dirty="0">
                <a:effectLst/>
                <a:latin typeface="Consolas" panose="020B0609020204030204" pitchFamily="49" charset="0"/>
                <a:cs typeface="Consolas" panose="020B0609020204030204" pitchFamily="49" charset="0"/>
              </a:rPr>
              <a:t>(config-if)# exit</a:t>
            </a:r>
            <a:endParaRPr lang="en-US" sz="1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490922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46B53C-0794-A805-C6A8-278C57CD02BD}"/>
              </a:ext>
            </a:extLst>
          </p:cNvPr>
          <p:cNvSpPr txBox="1"/>
          <p:nvPr/>
        </p:nvSpPr>
        <p:spPr>
          <a:xfrm>
            <a:off x="300510" y="270344"/>
            <a:ext cx="1363963" cy="646331"/>
          </a:xfrm>
          <a:prstGeom prst="rect">
            <a:avLst/>
          </a:prstGeom>
          <a:noFill/>
        </p:spPr>
        <p:txBody>
          <a:bodyPr wrap="none" rtlCol="0">
            <a:spAutoFit/>
          </a:bodyPr>
          <a:lstStyle/>
          <a:p>
            <a:r>
              <a:rPr lang="en-IN" b="1" i="0" dirty="0">
                <a:effectLst/>
                <a:latin typeface="var(--headingsfontfamily)"/>
              </a:rPr>
              <a:t>Access Ports</a:t>
            </a:r>
          </a:p>
          <a:p>
            <a:endParaRPr lang="en-US" dirty="0"/>
          </a:p>
        </p:txBody>
      </p:sp>
      <p:sp>
        <p:nvSpPr>
          <p:cNvPr id="3" name="TextBox 2">
            <a:extLst>
              <a:ext uri="{FF2B5EF4-FFF2-40B4-BE49-F238E27FC236}">
                <a16:creationId xmlns:a16="http://schemas.microsoft.com/office/drawing/2014/main" id="{638349C7-5AF3-732E-7DC1-DF7CF3A0CDBE}"/>
              </a:ext>
            </a:extLst>
          </p:cNvPr>
          <p:cNvSpPr txBox="1"/>
          <p:nvPr/>
        </p:nvSpPr>
        <p:spPr>
          <a:xfrm>
            <a:off x="300510" y="691763"/>
            <a:ext cx="10153816" cy="923330"/>
          </a:xfrm>
          <a:prstGeom prst="rect">
            <a:avLst/>
          </a:prstGeom>
          <a:noFill/>
        </p:spPr>
        <p:txBody>
          <a:bodyPr wrap="square" rtlCol="0">
            <a:spAutoFit/>
          </a:bodyPr>
          <a:lstStyle/>
          <a:p>
            <a:r>
              <a:rPr lang="en-IN" b="0" i="0" u="none" strike="noStrike" dirty="0">
                <a:effectLst/>
                <a:latin typeface="Nunito" pitchFamily="2" charset="77"/>
                <a:hlinkClick r:id="rId2">
                  <a:extLst>
                    <a:ext uri="{A12FA001-AC4F-418D-AE19-62706E023703}">
                      <ahyp:hlinkClr xmlns:ahyp="http://schemas.microsoft.com/office/drawing/2018/hyperlinkcolor" val="tx"/>
                    </a:ext>
                  </a:extLst>
                </a:hlinkClick>
              </a:rPr>
              <a:t>An access port is a switch port that is a member of only one VLAN</a:t>
            </a:r>
            <a:r>
              <a:rPr lang="en-IN" b="0" i="0" dirty="0">
                <a:effectLst/>
                <a:latin typeface="Nunito" pitchFamily="2" charset="77"/>
              </a:rPr>
              <a:t>. There are two parts to configuring an access port: creating the VLAN in the switch’s VLAN Database and assigning the switch port to a VLAN.</a:t>
            </a:r>
            <a:endParaRPr lang="en-US" dirty="0"/>
          </a:p>
        </p:txBody>
      </p:sp>
      <p:sp>
        <p:nvSpPr>
          <p:cNvPr id="4" name="TextBox 3">
            <a:extLst>
              <a:ext uri="{FF2B5EF4-FFF2-40B4-BE49-F238E27FC236}">
                <a16:creationId xmlns:a16="http://schemas.microsoft.com/office/drawing/2014/main" id="{824BCE9E-34B1-3AA7-93E3-0E026E96EE6F}"/>
              </a:ext>
            </a:extLst>
          </p:cNvPr>
          <p:cNvSpPr txBox="1"/>
          <p:nvPr/>
        </p:nvSpPr>
        <p:spPr>
          <a:xfrm>
            <a:off x="300510" y="1677726"/>
            <a:ext cx="10153816" cy="4524315"/>
          </a:xfrm>
          <a:prstGeom prst="rect">
            <a:avLst/>
          </a:prstGeom>
          <a:noFill/>
        </p:spPr>
        <p:txBody>
          <a:bodyPr wrap="square" rtlCol="0">
            <a:spAutoFit/>
          </a:bodyPr>
          <a:lstStyle/>
          <a:p>
            <a:pPr algn="l"/>
            <a:r>
              <a:rPr lang="en-IN" b="1" i="0" dirty="0">
                <a:effectLst/>
                <a:latin typeface="var(--headingsfontfamily)"/>
              </a:rPr>
              <a:t>Creating the VLAN in the VLAN Database</a:t>
            </a:r>
          </a:p>
          <a:p>
            <a:pPr algn="l"/>
            <a:r>
              <a:rPr lang="en-IN" b="0" i="0" dirty="0">
                <a:effectLst/>
                <a:latin typeface="Nunito" pitchFamily="2" charset="77"/>
              </a:rPr>
              <a:t>Before a switch will accept or forward traffic for a VLAN, the VLAN must exist in the switch’s VLAN Database. Adding a VLAN to the VLAN database requires only one command:</a:t>
            </a:r>
          </a:p>
          <a:p>
            <a:pPr algn="l"/>
            <a:r>
              <a:rPr lang="en-IN" dirty="0" err="1"/>
              <a:t>SwitchX</a:t>
            </a:r>
            <a:r>
              <a:rPr lang="en-IN" dirty="0"/>
              <a:t>(config)# </a:t>
            </a:r>
            <a:r>
              <a:rPr lang="en-IN" b="1" dirty="0" err="1">
                <a:effectLst/>
              </a:rPr>
              <a:t>vlan</a:t>
            </a:r>
            <a:r>
              <a:rPr lang="en-IN" b="1" dirty="0">
                <a:effectLst/>
              </a:rPr>
              <a:t> 10</a:t>
            </a:r>
            <a:endParaRPr lang="en-IN" dirty="0">
              <a:latin typeface="Nunito" pitchFamily="2" charset="77"/>
            </a:endParaRPr>
          </a:p>
          <a:p>
            <a:pPr algn="l"/>
            <a:endParaRPr lang="en-IN" b="0" i="0" dirty="0">
              <a:effectLst/>
              <a:latin typeface="Nunito" pitchFamily="2" charset="77"/>
            </a:endParaRPr>
          </a:p>
          <a:p>
            <a:pPr algn="l"/>
            <a:r>
              <a:rPr lang="en-IN" b="0" i="0" dirty="0">
                <a:effectLst/>
                <a:latin typeface="Nunito" pitchFamily="2" charset="77"/>
              </a:rPr>
              <a:t>From this point, you can also optionally name the VLAN. While not explicitly necessary for traffic to flow, it is best practice to provide a name for each VLAN. This will make the VLAN easier to identify.</a:t>
            </a:r>
          </a:p>
          <a:p>
            <a:pPr algn="l"/>
            <a:endParaRPr lang="en-IN" dirty="0">
              <a:latin typeface="Nunito" pitchFamily="2" charset="77"/>
            </a:endParaRPr>
          </a:p>
          <a:p>
            <a:pPr algn="l"/>
            <a:r>
              <a:rPr lang="en-IN" b="0" i="0" dirty="0">
                <a:effectLst/>
                <a:latin typeface="Nunito" pitchFamily="2" charset="77"/>
              </a:rPr>
              <a:t>To name a VLAN, simply use the </a:t>
            </a:r>
            <a:r>
              <a:rPr lang="en-IN" dirty="0"/>
              <a:t>name</a:t>
            </a:r>
            <a:r>
              <a:rPr lang="en-IN" b="0" i="0" dirty="0">
                <a:effectLst/>
                <a:latin typeface="Nunito" pitchFamily="2" charset="77"/>
              </a:rPr>
              <a:t>; command directly after creating it.</a:t>
            </a:r>
          </a:p>
          <a:p>
            <a:pPr algn="l"/>
            <a:r>
              <a:rPr lang="en-IN" dirty="0" err="1"/>
              <a:t>SwitchX</a:t>
            </a:r>
            <a:r>
              <a:rPr lang="en-IN" dirty="0"/>
              <a:t>(config-</a:t>
            </a:r>
            <a:r>
              <a:rPr lang="en-IN" dirty="0" err="1"/>
              <a:t>vlan</a:t>
            </a:r>
            <a:r>
              <a:rPr lang="en-IN" dirty="0"/>
              <a:t>)# </a:t>
            </a:r>
            <a:r>
              <a:rPr lang="en-IN" b="1" dirty="0">
                <a:effectLst/>
              </a:rPr>
              <a:t>name RED</a:t>
            </a:r>
          </a:p>
          <a:p>
            <a:pPr algn="l"/>
            <a:endParaRPr lang="en-IN" dirty="0">
              <a:latin typeface="Nunito" pitchFamily="2" charset="77"/>
            </a:endParaRPr>
          </a:p>
          <a:p>
            <a:pPr algn="l"/>
            <a:r>
              <a:rPr lang="en-IN" b="0" i="0" dirty="0">
                <a:effectLst/>
                <a:latin typeface="Nunito" pitchFamily="2" charset="77"/>
              </a:rPr>
              <a:t>For VLAN 20, we will create and name the VLAN on </a:t>
            </a:r>
            <a:r>
              <a:rPr lang="en-IN" b="0" i="0" dirty="0" err="1">
                <a:effectLst/>
                <a:latin typeface="Nunito" pitchFamily="2" charset="77"/>
              </a:rPr>
              <a:t>SwitchX</a:t>
            </a:r>
            <a:r>
              <a:rPr lang="en-IN" b="0" i="0" dirty="0">
                <a:effectLst/>
                <a:latin typeface="Nunito" pitchFamily="2" charset="77"/>
              </a:rPr>
              <a:t>:</a:t>
            </a:r>
          </a:p>
          <a:p>
            <a:pPr algn="l"/>
            <a:r>
              <a:rPr lang="en-IN" dirty="0" err="1"/>
              <a:t>SwitchX</a:t>
            </a:r>
            <a:r>
              <a:rPr lang="en-IN" dirty="0"/>
              <a:t>(config)# </a:t>
            </a:r>
            <a:r>
              <a:rPr lang="en-IN" b="1" dirty="0" err="1">
                <a:effectLst/>
              </a:rPr>
              <a:t>vlan</a:t>
            </a:r>
            <a:r>
              <a:rPr lang="en-IN" b="1" dirty="0">
                <a:effectLst/>
              </a:rPr>
              <a:t> 20</a:t>
            </a:r>
            <a:r>
              <a:rPr lang="en-IN" dirty="0"/>
              <a:t> </a:t>
            </a:r>
          </a:p>
          <a:p>
            <a:pPr algn="l"/>
            <a:r>
              <a:rPr lang="en-IN" dirty="0" err="1"/>
              <a:t>SwitchX</a:t>
            </a:r>
            <a:r>
              <a:rPr lang="en-IN" dirty="0"/>
              <a:t>(config-</a:t>
            </a:r>
            <a:r>
              <a:rPr lang="en-IN" dirty="0" err="1"/>
              <a:t>vlan</a:t>
            </a:r>
            <a:r>
              <a:rPr lang="en-IN" dirty="0"/>
              <a:t>)# </a:t>
            </a:r>
            <a:r>
              <a:rPr lang="en-IN" b="1" dirty="0">
                <a:effectLst/>
              </a:rPr>
              <a:t>name ORANGE</a:t>
            </a:r>
            <a:endParaRPr lang="en-IN" b="0" i="0" dirty="0">
              <a:effectLst/>
              <a:latin typeface="Nunito" pitchFamily="2" charset="77"/>
            </a:endParaRPr>
          </a:p>
          <a:p>
            <a:endParaRPr lang="en-US" dirty="0"/>
          </a:p>
        </p:txBody>
      </p:sp>
    </p:spTree>
    <p:extLst>
      <p:ext uri="{BB962C8B-B14F-4D97-AF65-F5344CB8AC3E}">
        <p14:creationId xmlns:p14="http://schemas.microsoft.com/office/powerpoint/2010/main" val="10238126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AB4352-DB04-6EAD-68EE-FD4D1307D64E}"/>
              </a:ext>
            </a:extLst>
          </p:cNvPr>
          <p:cNvSpPr txBox="1"/>
          <p:nvPr/>
        </p:nvSpPr>
        <p:spPr>
          <a:xfrm>
            <a:off x="203200" y="0"/>
            <a:ext cx="11728174" cy="4278094"/>
          </a:xfrm>
          <a:prstGeom prst="rect">
            <a:avLst/>
          </a:prstGeom>
          <a:noFill/>
        </p:spPr>
        <p:txBody>
          <a:bodyPr wrap="square" rtlCol="0">
            <a:spAutoFit/>
          </a:bodyPr>
          <a:lstStyle/>
          <a:p>
            <a:r>
              <a:rPr lang="en-IN" sz="1600" b="1" i="0" dirty="0">
                <a:solidFill>
                  <a:srgbClr val="FF0000"/>
                </a:solidFill>
                <a:effectLst/>
                <a:highlight>
                  <a:srgbClr val="FFFF00"/>
                </a:highlight>
                <a:latin typeface="var(--headingsfontfamily)"/>
              </a:rPr>
              <a:t>Trunk Ports</a:t>
            </a:r>
          </a:p>
          <a:p>
            <a:r>
              <a:rPr lang="en-IN" sz="1600" b="0" i="0" dirty="0">
                <a:effectLst/>
                <a:latin typeface="Nunito" pitchFamily="2" charset="77"/>
                <a:hlinkClick r:id="rId2">
                  <a:extLst>
                    <a:ext uri="{A12FA001-AC4F-418D-AE19-62706E023703}">
                      <ahyp:hlinkClr xmlns:ahyp="http://schemas.microsoft.com/office/drawing/2018/hyperlinkcolor" val="tx"/>
                    </a:ext>
                  </a:extLst>
                </a:hlinkClick>
              </a:rPr>
              <a:t>a trunk port is a switch port that is carrying more than one VLAN</a:t>
            </a:r>
            <a:r>
              <a:rPr lang="en-IN" sz="1600" b="0" i="0" dirty="0">
                <a:effectLst/>
                <a:latin typeface="Nunito" pitchFamily="2" charset="77"/>
              </a:rPr>
              <a:t>.</a:t>
            </a:r>
            <a:endParaRPr lang="en-IN" sz="1600" b="1" i="0" dirty="0">
              <a:effectLst/>
              <a:latin typeface="var(--headingsfontfamily)"/>
            </a:endParaRPr>
          </a:p>
          <a:p>
            <a:endParaRPr lang="en-US" sz="1600" dirty="0"/>
          </a:p>
          <a:p>
            <a:r>
              <a:rPr lang="en-IN" sz="1600" b="0" i="0" dirty="0">
                <a:effectLst/>
                <a:latin typeface="Nunito" pitchFamily="2" charset="77"/>
              </a:rPr>
              <a:t>Creating a trunk port involves only one command:</a:t>
            </a:r>
            <a:endParaRPr lang="en-US" sz="1600" b="0" i="0" dirty="0">
              <a:effectLst/>
              <a:latin typeface="Nunito" pitchFamily="2" charset="77"/>
            </a:endParaRPr>
          </a:p>
          <a:p>
            <a:r>
              <a:rPr lang="en-IN" sz="1600" dirty="0" err="1"/>
              <a:t>SwitchY</a:t>
            </a:r>
            <a:r>
              <a:rPr lang="en-IN" sz="1600" dirty="0"/>
              <a:t>(config)# interface Ethernet1/1 </a:t>
            </a:r>
          </a:p>
          <a:p>
            <a:r>
              <a:rPr lang="en-IN" sz="1600" dirty="0" err="1"/>
              <a:t>SwitchY</a:t>
            </a:r>
            <a:r>
              <a:rPr lang="en-IN" sz="1600" dirty="0"/>
              <a:t>(config-if)# </a:t>
            </a:r>
            <a:r>
              <a:rPr lang="en-IN" sz="1600" b="1" dirty="0">
                <a:effectLst/>
              </a:rPr>
              <a:t>switchport mode trunk</a:t>
            </a:r>
          </a:p>
          <a:p>
            <a:pPr algn="l"/>
            <a:r>
              <a:rPr lang="en-IN" sz="1600" b="0" i="0" dirty="0">
                <a:effectLst/>
                <a:latin typeface="Nunito" pitchFamily="2" charset="77"/>
              </a:rPr>
              <a:t>Just like switchport mode </a:t>
            </a:r>
            <a:r>
              <a:rPr lang="en-IN" sz="1600" b="0" i="1" dirty="0">
                <a:effectLst/>
                <a:latin typeface="Nunito" pitchFamily="2" charset="77"/>
              </a:rPr>
              <a:t>access</a:t>
            </a:r>
            <a:r>
              <a:rPr lang="en-IN" sz="1600" b="0" i="0" dirty="0">
                <a:effectLst/>
                <a:latin typeface="Nunito" pitchFamily="2" charset="77"/>
              </a:rPr>
              <a:t> set the port as an access port, </a:t>
            </a:r>
            <a:r>
              <a:rPr lang="en-IN" sz="1600" b="1" i="0" dirty="0">
                <a:effectLst/>
                <a:latin typeface="Nunito" pitchFamily="2" charset="77"/>
              </a:rPr>
              <a:t>switchport mode </a:t>
            </a:r>
            <a:r>
              <a:rPr lang="en-IN" sz="1600" b="1" i="1" dirty="0">
                <a:effectLst/>
                <a:latin typeface="Nunito" pitchFamily="2" charset="77"/>
              </a:rPr>
              <a:t>trunk</a:t>
            </a:r>
            <a:r>
              <a:rPr lang="en-IN" sz="1600" b="0" i="0" dirty="0">
                <a:effectLst/>
                <a:latin typeface="Nunito" pitchFamily="2" charset="77"/>
              </a:rPr>
              <a:t> will set the port as a trunk port.</a:t>
            </a:r>
          </a:p>
          <a:p>
            <a:endParaRPr lang="en-IN" sz="1600" dirty="0"/>
          </a:p>
          <a:p>
            <a:pPr algn="l"/>
            <a:r>
              <a:rPr lang="en-IN" sz="1600" b="0" i="0" dirty="0">
                <a:effectLst/>
                <a:latin typeface="Nunito" pitchFamily="2" charset="77"/>
              </a:rPr>
              <a:t>By default, when an interface is set as a trunk port, traffic from </a:t>
            </a:r>
            <a:r>
              <a:rPr lang="en-IN" sz="1600" b="0" i="1" dirty="0">
                <a:effectLst/>
                <a:latin typeface="Nunito" pitchFamily="2" charset="77"/>
              </a:rPr>
              <a:t>all</a:t>
            </a:r>
            <a:r>
              <a:rPr lang="en-IN" sz="1600" b="0" i="0" dirty="0">
                <a:effectLst/>
                <a:latin typeface="Nunito" pitchFamily="2" charset="77"/>
              </a:rPr>
              <a:t> the VLANs in the VLAN database is forwarded out that switch port.</a:t>
            </a:r>
          </a:p>
          <a:p>
            <a:pPr algn="l"/>
            <a:r>
              <a:rPr lang="en-IN" sz="1600" b="0" i="0" dirty="0">
                <a:effectLst/>
                <a:latin typeface="Nunito" pitchFamily="2" charset="77"/>
              </a:rPr>
              <a:t>There are times, however, where it is wise to limit which VLAN’s traffic is traversing a particular trunk. This can be done by applying what is known as an </a:t>
            </a:r>
            <a:r>
              <a:rPr lang="en-IN" sz="1600" b="1" i="0" dirty="0">
                <a:effectLst/>
                <a:latin typeface="Nunito" pitchFamily="2" charset="77"/>
              </a:rPr>
              <a:t>Allowed VLAN list</a:t>
            </a:r>
            <a:r>
              <a:rPr lang="en-IN" sz="1600" b="0" i="0" dirty="0">
                <a:effectLst/>
                <a:latin typeface="Nunito" pitchFamily="2" charset="77"/>
              </a:rPr>
              <a:t>. </a:t>
            </a:r>
            <a:r>
              <a:rPr lang="en-IN" sz="1600" b="1" i="0" dirty="0">
                <a:effectLst/>
                <a:latin typeface="Nunito" pitchFamily="2" charset="77"/>
              </a:rPr>
              <a:t>An Allowed VLAN list allows the administrator to manually select which VLANs are traversing a trunk port</a:t>
            </a:r>
            <a:r>
              <a:rPr lang="en-IN" sz="1600" b="0" i="0" dirty="0">
                <a:effectLst/>
                <a:latin typeface="Nunito" pitchFamily="2" charset="77"/>
              </a:rPr>
              <a:t>.</a:t>
            </a:r>
          </a:p>
          <a:p>
            <a:endParaRPr lang="en-IN" sz="1600" dirty="0"/>
          </a:p>
          <a:p>
            <a:r>
              <a:rPr lang="en-IN" sz="1600" dirty="0" err="1"/>
              <a:t>SwitchX</a:t>
            </a:r>
            <a:r>
              <a:rPr lang="en-IN" sz="1600" dirty="0"/>
              <a:t>(config)# interface Ethernet 2/1 </a:t>
            </a:r>
          </a:p>
          <a:p>
            <a:r>
              <a:rPr lang="en-IN" sz="1600" dirty="0" err="1"/>
              <a:t>SwitchX</a:t>
            </a:r>
            <a:r>
              <a:rPr lang="en-IN" sz="1600" dirty="0"/>
              <a:t>(config-if)# </a:t>
            </a:r>
            <a:r>
              <a:rPr lang="en-IN" sz="1600" b="1" dirty="0">
                <a:effectLst/>
              </a:rPr>
              <a:t>switchport trunk allowed </a:t>
            </a:r>
            <a:r>
              <a:rPr lang="en-IN" sz="1600" b="1" dirty="0" err="1">
                <a:effectLst/>
              </a:rPr>
              <a:t>vlan</a:t>
            </a:r>
            <a:r>
              <a:rPr lang="en-IN" sz="1600" b="1" dirty="0">
                <a:effectLst/>
              </a:rPr>
              <a:t> 10,20</a:t>
            </a:r>
            <a:br>
              <a:rPr lang="en-IN" sz="1600" dirty="0"/>
            </a:br>
            <a:endParaRPr lang="en-US" sz="1600" dirty="0"/>
          </a:p>
        </p:txBody>
      </p:sp>
      <p:pic>
        <p:nvPicPr>
          <p:cNvPr id="5" name="Picture 10" descr="vlans-1sw-3vlan">
            <a:extLst>
              <a:ext uri="{FF2B5EF4-FFF2-40B4-BE49-F238E27FC236}">
                <a16:creationId xmlns:a16="http://schemas.microsoft.com/office/drawing/2014/main" id="{8A83674F-F38E-7B54-D876-497A9F5B8D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200" y="4810537"/>
            <a:ext cx="5372431" cy="1701645"/>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vlans-3vlans-tag-untag">
            <a:extLst>
              <a:ext uri="{FF2B5EF4-FFF2-40B4-BE49-F238E27FC236}">
                <a16:creationId xmlns:a16="http://schemas.microsoft.com/office/drawing/2014/main" id="{9A407696-2875-0824-65BC-7666509D5A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9070" y="4810537"/>
            <a:ext cx="5372432" cy="157303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B178B30-B241-B5BB-76CD-1D290EE150D6}"/>
              </a:ext>
            </a:extLst>
          </p:cNvPr>
          <p:cNvSpPr txBox="1"/>
          <p:nvPr/>
        </p:nvSpPr>
        <p:spPr>
          <a:xfrm>
            <a:off x="1820849" y="4412974"/>
            <a:ext cx="1670650" cy="369332"/>
          </a:xfrm>
          <a:prstGeom prst="rect">
            <a:avLst/>
          </a:prstGeom>
          <a:noFill/>
        </p:spPr>
        <p:txBody>
          <a:bodyPr wrap="none" rtlCol="0">
            <a:spAutoFit/>
          </a:bodyPr>
          <a:lstStyle/>
          <a:p>
            <a:r>
              <a:rPr lang="en-US" dirty="0"/>
              <a:t>Without Trunk</a:t>
            </a:r>
          </a:p>
        </p:txBody>
      </p:sp>
      <p:sp>
        <p:nvSpPr>
          <p:cNvPr id="7" name="TextBox 6">
            <a:extLst>
              <a:ext uri="{FF2B5EF4-FFF2-40B4-BE49-F238E27FC236}">
                <a16:creationId xmlns:a16="http://schemas.microsoft.com/office/drawing/2014/main" id="{EF4114DD-02A1-F9E0-D33D-3359ADA437E8}"/>
              </a:ext>
            </a:extLst>
          </p:cNvPr>
          <p:cNvSpPr txBox="1"/>
          <p:nvPr/>
        </p:nvSpPr>
        <p:spPr>
          <a:xfrm>
            <a:off x="8474726" y="4441205"/>
            <a:ext cx="1281120" cy="369332"/>
          </a:xfrm>
          <a:prstGeom prst="rect">
            <a:avLst/>
          </a:prstGeom>
          <a:noFill/>
        </p:spPr>
        <p:txBody>
          <a:bodyPr wrap="none" rtlCol="0">
            <a:spAutoFit/>
          </a:bodyPr>
          <a:lstStyle/>
          <a:p>
            <a:r>
              <a:rPr lang="en-US" dirty="0"/>
              <a:t>With trunk</a:t>
            </a:r>
          </a:p>
        </p:txBody>
      </p:sp>
    </p:spTree>
    <p:extLst>
      <p:ext uri="{BB962C8B-B14F-4D97-AF65-F5344CB8AC3E}">
        <p14:creationId xmlns:p14="http://schemas.microsoft.com/office/powerpoint/2010/main" val="2473643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EF0F24-7210-31CB-2E56-E84D460ED63E}"/>
              </a:ext>
            </a:extLst>
          </p:cNvPr>
          <p:cNvSpPr txBox="1"/>
          <p:nvPr/>
        </p:nvSpPr>
        <p:spPr>
          <a:xfrm>
            <a:off x="71561" y="548492"/>
            <a:ext cx="11823589" cy="2677656"/>
          </a:xfrm>
          <a:prstGeom prst="rect">
            <a:avLst/>
          </a:prstGeom>
          <a:noFill/>
        </p:spPr>
        <p:txBody>
          <a:bodyPr wrap="square" rtlCol="0">
            <a:spAutoFit/>
          </a:bodyPr>
          <a:lstStyle/>
          <a:p>
            <a:pPr algn="l"/>
            <a:r>
              <a:rPr lang="en-IN" sz="1200" b="1" i="0" dirty="0">
                <a:effectLst/>
                <a:latin typeface="Nunito" pitchFamily="2" charset="77"/>
              </a:rPr>
              <a:t>The Native VLAN is the answer to how a switch processes traffic it receives on a Trunk port which does not contain a VLAN Tag</a:t>
            </a:r>
            <a:r>
              <a:rPr lang="en-IN" sz="1200" b="0" i="0" dirty="0">
                <a:effectLst/>
                <a:latin typeface="Nunito" pitchFamily="2" charset="77"/>
              </a:rPr>
              <a:t>. Without the tag, the switch will not know what VLAN the traffic belongs to, therefore the switch associates the untagged traffic with what is configured as the Native VLAN. Essentially, </a:t>
            </a:r>
            <a:r>
              <a:rPr lang="en-IN" sz="1200" b="1" i="0" dirty="0">
                <a:effectLst/>
                <a:latin typeface="Nunito" pitchFamily="2" charset="77"/>
              </a:rPr>
              <a:t>the Native VLAN is the VLAN that any received untagged traffic gets assigned to on a Trunk port</a:t>
            </a:r>
            <a:r>
              <a:rPr lang="en-IN" sz="1200" b="0" i="0" dirty="0">
                <a:effectLst/>
                <a:latin typeface="Nunito" pitchFamily="2" charset="77"/>
              </a:rPr>
              <a:t>.</a:t>
            </a:r>
          </a:p>
          <a:p>
            <a:pPr algn="l"/>
            <a:endParaRPr lang="en-IN" sz="1200" dirty="0">
              <a:latin typeface="Nunito" pitchFamily="2" charset="77"/>
            </a:endParaRPr>
          </a:p>
          <a:p>
            <a:pPr algn="l"/>
            <a:r>
              <a:rPr lang="en-IN" sz="1200" b="0" i="0" dirty="0">
                <a:effectLst/>
                <a:latin typeface="Nunito" pitchFamily="2" charset="77"/>
              </a:rPr>
              <a:t>Additionally, any traffic the switch forwards out a Trunk port that is associated with the Native VLAN is forwarded </a:t>
            </a:r>
            <a:r>
              <a:rPr lang="en-IN" sz="1200" b="0" i="1" dirty="0">
                <a:effectLst/>
                <a:latin typeface="Nunito" pitchFamily="2" charset="77"/>
              </a:rPr>
              <a:t>without</a:t>
            </a:r>
            <a:r>
              <a:rPr lang="en-IN" sz="1200" b="0" i="0" dirty="0">
                <a:effectLst/>
                <a:latin typeface="Nunito" pitchFamily="2" charset="77"/>
              </a:rPr>
              <a:t> a VLAN Tag.</a:t>
            </a:r>
          </a:p>
          <a:p>
            <a:pPr algn="l"/>
            <a:endParaRPr lang="en-IN" sz="1200" dirty="0">
              <a:latin typeface="Nunito" pitchFamily="2" charset="77"/>
            </a:endParaRPr>
          </a:p>
          <a:p>
            <a:pPr algn="l"/>
            <a:r>
              <a:rPr lang="en-IN" sz="1200" b="0" i="0" dirty="0">
                <a:effectLst/>
                <a:latin typeface="Nunito" pitchFamily="2" charset="77"/>
              </a:rPr>
              <a:t>The Native VLAN can be configured on any Trunk port. If the Native VLAN is not explicitly designated on a Trunk port, the default configuration of </a:t>
            </a:r>
            <a:r>
              <a:rPr lang="en-IN" sz="1200" dirty="0"/>
              <a:t>VLAN #1</a:t>
            </a:r>
            <a:r>
              <a:rPr lang="en-IN" sz="1200" b="0" i="0" dirty="0">
                <a:effectLst/>
                <a:latin typeface="Nunito" pitchFamily="2" charset="77"/>
              </a:rPr>
              <a:t> is used.</a:t>
            </a:r>
          </a:p>
          <a:p>
            <a:endParaRPr lang="en-IN" sz="1200" dirty="0">
              <a:latin typeface="Nunito" pitchFamily="2" charset="77"/>
            </a:endParaRPr>
          </a:p>
          <a:p>
            <a:r>
              <a:rPr lang="en-IN" sz="1200" b="0" i="0" dirty="0">
                <a:effectLst/>
                <a:latin typeface="Nunito" pitchFamily="2" charset="77"/>
              </a:rPr>
              <a:t>That being said, it is crucially important that both sides of a Trunk port are configured with the same Native VLAN. This illustration explains why:</a:t>
            </a:r>
          </a:p>
          <a:p>
            <a:endParaRPr lang="en-IN" sz="1200" dirty="0">
              <a:latin typeface="Nunito" pitchFamily="2" charset="77"/>
            </a:endParaRPr>
          </a:p>
          <a:p>
            <a:endParaRPr lang="en-IN" sz="1200" b="0" i="0" dirty="0">
              <a:effectLst/>
              <a:latin typeface="Nunito" pitchFamily="2" charset="77"/>
            </a:endParaRPr>
          </a:p>
          <a:p>
            <a:endParaRPr lang="en-US" sz="1200" dirty="0"/>
          </a:p>
          <a:p>
            <a:br>
              <a:rPr lang="en-IN" sz="1200" dirty="0"/>
            </a:br>
            <a:endParaRPr lang="en-US" sz="1200" dirty="0"/>
          </a:p>
        </p:txBody>
      </p:sp>
      <p:sp>
        <p:nvSpPr>
          <p:cNvPr id="3" name="TextBox 2">
            <a:extLst>
              <a:ext uri="{FF2B5EF4-FFF2-40B4-BE49-F238E27FC236}">
                <a16:creationId xmlns:a16="http://schemas.microsoft.com/office/drawing/2014/main" id="{BC60ABF6-167E-21F3-A9F3-8043ECC26CCF}"/>
              </a:ext>
            </a:extLst>
          </p:cNvPr>
          <p:cNvSpPr txBox="1"/>
          <p:nvPr/>
        </p:nvSpPr>
        <p:spPr>
          <a:xfrm>
            <a:off x="71561" y="95128"/>
            <a:ext cx="1385892" cy="646331"/>
          </a:xfrm>
          <a:prstGeom prst="rect">
            <a:avLst/>
          </a:prstGeom>
          <a:noFill/>
        </p:spPr>
        <p:txBody>
          <a:bodyPr wrap="none" rtlCol="0">
            <a:spAutoFit/>
          </a:bodyPr>
          <a:lstStyle/>
          <a:p>
            <a:r>
              <a:rPr lang="en-IN" b="1" i="0" dirty="0">
                <a:solidFill>
                  <a:srgbClr val="FF0000"/>
                </a:solidFill>
                <a:effectLst/>
                <a:highlight>
                  <a:srgbClr val="FFFF00"/>
                </a:highlight>
                <a:latin typeface="var(--headingsfontfamily)"/>
              </a:rPr>
              <a:t>Native VLAN</a:t>
            </a:r>
          </a:p>
          <a:p>
            <a:endParaRPr lang="en-US" dirty="0">
              <a:solidFill>
                <a:srgbClr val="FF0000"/>
              </a:solidFill>
              <a:highlight>
                <a:srgbClr val="FFFF00"/>
              </a:highlight>
            </a:endParaRPr>
          </a:p>
        </p:txBody>
      </p:sp>
      <p:pic>
        <p:nvPicPr>
          <p:cNvPr id="8194" name="Picture 2" descr="vlan-native-mismatch">
            <a:extLst>
              <a:ext uri="{FF2B5EF4-FFF2-40B4-BE49-F238E27FC236}">
                <a16:creationId xmlns:a16="http://schemas.microsoft.com/office/drawing/2014/main" id="{59591F17-9F41-1F4F-5B02-095D2DB218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3228" y="2499621"/>
            <a:ext cx="5663980" cy="193899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89E6C0B-1D9B-D694-CE97-3BAB8F1A599F}"/>
              </a:ext>
            </a:extLst>
          </p:cNvPr>
          <p:cNvSpPr txBox="1"/>
          <p:nvPr/>
        </p:nvSpPr>
        <p:spPr>
          <a:xfrm>
            <a:off x="159025" y="4746339"/>
            <a:ext cx="10988703" cy="1938992"/>
          </a:xfrm>
          <a:prstGeom prst="rect">
            <a:avLst/>
          </a:prstGeom>
          <a:noFill/>
        </p:spPr>
        <p:txBody>
          <a:bodyPr wrap="square" rtlCol="0">
            <a:spAutoFit/>
          </a:bodyPr>
          <a:lstStyle/>
          <a:p>
            <a:pPr algn="l"/>
            <a:r>
              <a:rPr lang="en-IN" sz="1200" b="0" i="0" dirty="0">
                <a:effectLst/>
                <a:latin typeface="Nunito" pitchFamily="2" charset="77"/>
              </a:rPr>
              <a:t>Above we have four Hosts (A, B, C, D) all connected to Access Ports in VLAN #22 or VLAN #33, and Switch X and Switch Y connected to each other with a Trunk port.</a:t>
            </a:r>
          </a:p>
          <a:p>
            <a:pPr algn="l"/>
            <a:r>
              <a:rPr lang="en-IN" sz="1200" b="0" i="0" dirty="0">
                <a:effectLst/>
                <a:latin typeface="Nunito" pitchFamily="2" charset="77"/>
              </a:rPr>
              <a:t>Host A is attempting to send a frame to Host C. When it arrives on the switch, Switch X associates the traffic with VLAN #22. When the frame is forwarded out Switch X’s Trunk port, no tag is added since the Native VLAN for the Trunk Port on Switch X is also VLAN #22.</a:t>
            </a:r>
          </a:p>
          <a:p>
            <a:pPr algn="l"/>
            <a:r>
              <a:rPr lang="en-IN" sz="1200" b="0" i="0" dirty="0">
                <a:effectLst/>
                <a:latin typeface="Nunito" pitchFamily="2" charset="77"/>
              </a:rPr>
              <a:t>But when the frame arrives on Switch Y without a tag, Switch Y has no way of knowing the traffic should belong to VLAN #22. All it can do is associate the untagged traffic with what Switch Y’s Trunk port has configured as the Native VLAN, which in this case is VLAN #33.</a:t>
            </a:r>
          </a:p>
          <a:p>
            <a:endParaRPr lang="en-IN" sz="1200" dirty="0">
              <a:latin typeface="Nunito" pitchFamily="2" charset="77"/>
            </a:endParaRPr>
          </a:p>
          <a:p>
            <a:r>
              <a:rPr lang="en-IN" sz="1200" b="0" i="0" dirty="0">
                <a:effectLst/>
                <a:latin typeface="Nunito" pitchFamily="2" charset="77"/>
              </a:rPr>
              <a:t>Since Switch Y will never allow </a:t>
            </a:r>
            <a:r>
              <a:rPr lang="en-IN" sz="1200" dirty="0"/>
              <a:t>VLAN #33</a:t>
            </a:r>
            <a:r>
              <a:rPr lang="en-IN" sz="1200" b="0" i="0" dirty="0">
                <a:effectLst/>
                <a:latin typeface="Nunito" pitchFamily="2" charset="77"/>
              </a:rPr>
              <a:t> traffic to exit a </a:t>
            </a:r>
            <a:r>
              <a:rPr lang="en-IN" sz="1200" dirty="0"/>
              <a:t>VLAN #22</a:t>
            </a:r>
            <a:r>
              <a:rPr lang="en-IN" sz="1200" b="0" i="0" dirty="0">
                <a:effectLst/>
                <a:latin typeface="Nunito" pitchFamily="2" charset="77"/>
              </a:rPr>
              <a:t> port, Host C will never get this traffic. Even worse, due to a Switch’s </a:t>
            </a:r>
            <a:r>
              <a:rPr lang="en-IN" sz="1200" b="0" i="0" u="none" strike="noStrike" dirty="0">
                <a:effectLst/>
                <a:latin typeface="Nunito" pitchFamily="2" charset="77"/>
                <a:hlinkClick r:id="rId3">
                  <a:extLst>
                    <a:ext uri="{A12FA001-AC4F-418D-AE19-62706E023703}">
                      <ahyp:hlinkClr xmlns:ahyp="http://schemas.microsoft.com/office/drawing/2018/hyperlinkcolor" val="tx"/>
                    </a:ext>
                  </a:extLst>
                </a:hlinkClick>
              </a:rPr>
              <a:t>flooding</a:t>
            </a:r>
            <a:r>
              <a:rPr lang="en-IN" sz="1200" b="0" i="0" dirty="0">
                <a:effectLst/>
                <a:latin typeface="Nunito" pitchFamily="2" charset="77"/>
              </a:rPr>
              <a:t> </a:t>
            </a:r>
            <a:r>
              <a:rPr lang="en-IN" sz="1200" b="0" i="0" dirty="0" err="1">
                <a:effectLst/>
                <a:latin typeface="Nunito" pitchFamily="2" charset="77"/>
              </a:rPr>
              <a:t>behavior</a:t>
            </a:r>
            <a:r>
              <a:rPr lang="en-IN" sz="1200" b="0" i="0" dirty="0">
                <a:effectLst/>
                <a:latin typeface="Nunito" pitchFamily="2" charset="77"/>
              </a:rPr>
              <a:t>, Host D might inadvertently get the traffic that was destined to Host C.</a:t>
            </a:r>
          </a:p>
          <a:p>
            <a:endParaRPr lang="en-US" sz="1200" dirty="0"/>
          </a:p>
        </p:txBody>
      </p:sp>
    </p:spTree>
    <p:extLst>
      <p:ext uri="{BB962C8B-B14F-4D97-AF65-F5344CB8AC3E}">
        <p14:creationId xmlns:p14="http://schemas.microsoft.com/office/powerpoint/2010/main" val="3744815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2E42138-8555-7038-4C11-9B9AB27BEA60}"/>
              </a:ext>
            </a:extLst>
          </p:cNvPr>
          <p:cNvSpPr txBox="1"/>
          <p:nvPr/>
        </p:nvSpPr>
        <p:spPr>
          <a:xfrm>
            <a:off x="542676" y="311762"/>
            <a:ext cx="11344523" cy="3539430"/>
          </a:xfrm>
          <a:prstGeom prst="rect">
            <a:avLst/>
          </a:prstGeom>
          <a:noFill/>
        </p:spPr>
        <p:txBody>
          <a:bodyPr wrap="square">
            <a:spAutoFit/>
          </a:bodyPr>
          <a:lstStyle/>
          <a:p>
            <a:r>
              <a:rPr lang="en-IN" sz="1600" b="1" i="0" dirty="0">
                <a:solidFill>
                  <a:srgbClr val="FF0000"/>
                </a:solidFill>
                <a:effectLst/>
                <a:highlight>
                  <a:srgbClr val="FFFF00"/>
                </a:highlight>
                <a:latin typeface="var(--headingsfontfamily)"/>
              </a:rPr>
              <a:t>Native VLAN continuation:</a:t>
            </a:r>
          </a:p>
          <a:p>
            <a:endParaRPr lang="en-IN" sz="1600" b="1" i="0" dirty="0">
              <a:solidFill>
                <a:srgbClr val="FF0000"/>
              </a:solidFill>
              <a:effectLst/>
              <a:highlight>
                <a:srgbClr val="FFFF00"/>
              </a:highlight>
              <a:latin typeface="var(--headingsfontfamily)"/>
            </a:endParaRPr>
          </a:p>
          <a:p>
            <a:pPr algn="l"/>
            <a:r>
              <a:rPr lang="en-IN" sz="1600" b="0" i="0" dirty="0">
                <a:effectLst/>
                <a:latin typeface="Nunito" pitchFamily="2" charset="77"/>
              </a:rPr>
              <a:t>To set the Native VLAN, you use this command:</a:t>
            </a:r>
          </a:p>
          <a:p>
            <a:r>
              <a:rPr lang="en-IN" sz="1600" b="0" i="0" dirty="0" err="1">
                <a:effectLst/>
                <a:latin typeface="lato" panose="020F0502020204030203" pitchFamily="34" charset="0"/>
              </a:rPr>
              <a:t>SwitchX</a:t>
            </a:r>
            <a:r>
              <a:rPr lang="en-IN" sz="1600" b="0" i="0" dirty="0">
                <a:effectLst/>
                <a:latin typeface="lato" panose="020F0502020204030203" pitchFamily="34" charset="0"/>
              </a:rPr>
              <a:t>(config)# interface Ethernet 1/1</a:t>
            </a:r>
            <a:br>
              <a:rPr lang="en-IN" sz="1600" dirty="0"/>
            </a:br>
            <a:r>
              <a:rPr lang="en-IN" sz="1600" b="0" i="0" dirty="0" err="1">
                <a:effectLst/>
                <a:latin typeface="lato" panose="020F0502020204030203" pitchFamily="34" charset="0"/>
              </a:rPr>
              <a:t>SwitchX</a:t>
            </a:r>
            <a:r>
              <a:rPr lang="en-IN" sz="1600" b="0" i="0" dirty="0">
                <a:effectLst/>
                <a:latin typeface="lato" panose="020F0502020204030203" pitchFamily="34" charset="0"/>
              </a:rPr>
              <a:t>(config-if)# switchport trunk native </a:t>
            </a:r>
            <a:r>
              <a:rPr lang="en-IN" sz="1600" b="0" i="0" dirty="0" err="1">
                <a:effectLst/>
                <a:latin typeface="lato" panose="020F0502020204030203" pitchFamily="34" charset="0"/>
              </a:rPr>
              <a:t>vlan</a:t>
            </a:r>
            <a:r>
              <a:rPr lang="en-IN" sz="1600" b="0" i="0" dirty="0">
                <a:effectLst/>
                <a:latin typeface="lato" panose="020F0502020204030203" pitchFamily="34" charset="0"/>
              </a:rPr>
              <a:t> 2</a:t>
            </a:r>
          </a:p>
          <a:p>
            <a:r>
              <a:rPr lang="en-IN" sz="1600" b="0" i="0" dirty="0">
                <a:effectLst/>
                <a:latin typeface="Nunito" pitchFamily="2" charset="77"/>
              </a:rPr>
              <a:t>After setting this command, any time </a:t>
            </a:r>
            <a:r>
              <a:rPr lang="en-IN" sz="1600" b="0" i="0" dirty="0" err="1">
                <a:effectLst/>
                <a:latin typeface="Nunito" pitchFamily="2" charset="77"/>
              </a:rPr>
              <a:t>SwitchX</a:t>
            </a:r>
            <a:r>
              <a:rPr lang="en-IN" sz="1600" b="0" i="0" dirty="0">
                <a:effectLst/>
                <a:latin typeface="Nunito" pitchFamily="2" charset="77"/>
              </a:rPr>
              <a:t> is sending traffic on VLAN 2 out the trunk port Eth1/1, it will do so without adding a VLAN tag. Moreover, anytime </a:t>
            </a:r>
            <a:r>
              <a:rPr lang="en-IN" sz="1600" b="0" i="0" dirty="0" err="1">
                <a:effectLst/>
                <a:latin typeface="Nunito" pitchFamily="2" charset="77"/>
              </a:rPr>
              <a:t>SwitchX</a:t>
            </a:r>
            <a:r>
              <a:rPr lang="en-IN" sz="1600" b="0" i="0" dirty="0">
                <a:effectLst/>
                <a:latin typeface="Nunito" pitchFamily="2" charset="77"/>
              </a:rPr>
              <a:t> receives untagged traffic on trunk port Eth1/1, </a:t>
            </a:r>
            <a:r>
              <a:rPr lang="en-IN" sz="1600" b="0" i="0" dirty="0" err="1">
                <a:effectLst/>
                <a:latin typeface="Nunito" pitchFamily="2" charset="77"/>
              </a:rPr>
              <a:t>SwitchX</a:t>
            </a:r>
            <a:r>
              <a:rPr lang="en-IN" sz="1600" b="0" i="0" dirty="0">
                <a:effectLst/>
                <a:latin typeface="Nunito" pitchFamily="2" charset="77"/>
              </a:rPr>
              <a:t> will assign that traffic to VLAN 2.</a:t>
            </a:r>
          </a:p>
          <a:p>
            <a:r>
              <a:rPr lang="en-IN" sz="1600" b="0" i="0" dirty="0">
                <a:effectLst/>
                <a:latin typeface="Nunito" pitchFamily="2" charset="77"/>
              </a:rPr>
              <a:t>An important point to remember: both switches on either end of the same trunk must have the same Native VLAN. Otherwise, you easily run the risk of a host in one VLAN being able to communicate with a host in another VLAN.</a:t>
            </a:r>
          </a:p>
          <a:p>
            <a:r>
              <a:rPr lang="en-IN" sz="1600" b="0" i="0" dirty="0">
                <a:effectLst/>
                <a:latin typeface="Nunito" pitchFamily="2" charset="77"/>
              </a:rPr>
              <a:t>Therefore, we will set the same Native VLAN on </a:t>
            </a:r>
            <a:r>
              <a:rPr lang="en-IN" sz="1600" b="0" i="0" dirty="0" err="1">
                <a:effectLst/>
                <a:latin typeface="Nunito" pitchFamily="2" charset="77"/>
              </a:rPr>
              <a:t>SwitchY</a:t>
            </a:r>
            <a:r>
              <a:rPr lang="en-IN" sz="1600" b="0" i="0" dirty="0">
                <a:effectLst/>
                <a:latin typeface="Nunito" pitchFamily="2" charset="77"/>
              </a:rPr>
              <a:t>:</a:t>
            </a:r>
          </a:p>
          <a:p>
            <a:r>
              <a:rPr lang="en-IN" sz="1600" b="0" i="0" dirty="0" err="1">
                <a:effectLst/>
                <a:latin typeface="lato" panose="020F0502020204030203" pitchFamily="34" charset="0"/>
              </a:rPr>
              <a:t>SwitchY</a:t>
            </a:r>
            <a:r>
              <a:rPr lang="en-IN" sz="1600" b="0" i="0" dirty="0">
                <a:effectLst/>
                <a:latin typeface="lato" panose="020F0502020204030203" pitchFamily="34" charset="0"/>
              </a:rPr>
              <a:t>(config)# interface Ethernet 1/1</a:t>
            </a:r>
            <a:br>
              <a:rPr lang="en-IN" sz="1600" dirty="0"/>
            </a:br>
            <a:r>
              <a:rPr lang="en-IN" sz="1600" b="0" i="0" dirty="0" err="1">
                <a:effectLst/>
                <a:latin typeface="lato" panose="020F0502020204030203" pitchFamily="34" charset="0"/>
              </a:rPr>
              <a:t>SwitchY</a:t>
            </a:r>
            <a:r>
              <a:rPr lang="en-IN" sz="1600" b="0" i="0" dirty="0">
                <a:effectLst/>
                <a:latin typeface="lato" panose="020F0502020204030203" pitchFamily="34" charset="0"/>
              </a:rPr>
              <a:t>(config-if)# switchport trunk native </a:t>
            </a:r>
            <a:r>
              <a:rPr lang="en-IN" sz="1600" b="0" i="0" dirty="0" err="1">
                <a:effectLst/>
                <a:latin typeface="lato" panose="020F0502020204030203" pitchFamily="34" charset="0"/>
              </a:rPr>
              <a:t>vlan</a:t>
            </a:r>
            <a:r>
              <a:rPr lang="en-IN" sz="1600" b="0" i="0" dirty="0">
                <a:effectLst/>
                <a:latin typeface="lato" panose="020F0502020204030203" pitchFamily="34" charset="0"/>
              </a:rPr>
              <a:t> 2</a:t>
            </a:r>
          </a:p>
          <a:p>
            <a:endParaRPr lang="en-IN" sz="1600" dirty="0">
              <a:latin typeface="lato" panose="020F0502020204030203" pitchFamily="34" charset="0"/>
            </a:endParaRPr>
          </a:p>
        </p:txBody>
      </p:sp>
      <p:sp>
        <p:nvSpPr>
          <p:cNvPr id="6" name="TextBox 5">
            <a:extLst>
              <a:ext uri="{FF2B5EF4-FFF2-40B4-BE49-F238E27FC236}">
                <a16:creationId xmlns:a16="http://schemas.microsoft.com/office/drawing/2014/main" id="{DB3C9BF0-922A-4D86-F768-96DE4EAEAFB4}"/>
              </a:ext>
            </a:extLst>
          </p:cNvPr>
          <p:cNvSpPr txBox="1"/>
          <p:nvPr/>
        </p:nvSpPr>
        <p:spPr>
          <a:xfrm>
            <a:off x="542676" y="4899633"/>
            <a:ext cx="6094674" cy="1477328"/>
          </a:xfrm>
          <a:prstGeom prst="rect">
            <a:avLst/>
          </a:prstGeom>
          <a:noFill/>
        </p:spPr>
        <p:txBody>
          <a:bodyPr wrap="square">
            <a:spAutoFit/>
          </a:bodyPr>
          <a:lstStyle/>
          <a:p>
            <a:pPr algn="l">
              <a:buFont typeface="Arial" panose="020B0604020202020204" pitchFamily="34" charset="0"/>
              <a:buChar char="•"/>
            </a:pPr>
            <a:r>
              <a:rPr lang="en-IN" b="0" i="0" u="none" strike="noStrike" dirty="0">
                <a:effectLst/>
                <a:latin typeface="Nunito" pitchFamily="2" charset="77"/>
                <a:hlinkClick r:id="rId2">
                  <a:extLst>
                    <a:ext uri="{A12FA001-AC4F-418D-AE19-62706E023703}">
                      <ahyp:hlinkClr xmlns:ahyp="http://schemas.microsoft.com/office/drawing/2018/hyperlinkcolor" val="tx"/>
                    </a:ext>
                  </a:extLst>
                </a:hlinkClick>
              </a:rPr>
              <a:t>show vlan brief</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3">
                  <a:extLst>
                    <a:ext uri="{A12FA001-AC4F-418D-AE19-62706E023703}">
                      <ahyp:hlinkClr xmlns:ahyp="http://schemas.microsoft.com/office/drawing/2018/hyperlinkcolor" val="tx"/>
                    </a:ext>
                  </a:extLst>
                </a:hlinkClick>
              </a:rPr>
              <a:t>show interfaces trunk</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4">
                  <a:extLst>
                    <a:ext uri="{A12FA001-AC4F-418D-AE19-62706E023703}">
                      <ahyp:hlinkClr xmlns:ahyp="http://schemas.microsoft.com/office/drawing/2018/hyperlinkcolor" val="tx"/>
                    </a:ext>
                  </a:extLst>
                </a:hlinkClick>
              </a:rPr>
              <a:t>show interfaces switchport</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5">
                  <a:extLst>
                    <a:ext uri="{A12FA001-AC4F-418D-AE19-62706E023703}">
                      <ahyp:hlinkClr xmlns:ahyp="http://schemas.microsoft.com/office/drawing/2018/hyperlinkcolor" val="tx"/>
                    </a:ext>
                  </a:extLst>
                </a:hlinkClick>
              </a:rPr>
              <a:t>show interfaces status</a:t>
            </a:r>
            <a:endParaRPr lang="en-IN" b="0" i="0" dirty="0">
              <a:effectLst/>
              <a:latin typeface="Nunito" pitchFamily="2" charset="77"/>
            </a:endParaRPr>
          </a:p>
          <a:p>
            <a:pPr algn="l">
              <a:buFont typeface="Arial" panose="020B0604020202020204" pitchFamily="34" charset="0"/>
              <a:buChar char="•"/>
            </a:pPr>
            <a:r>
              <a:rPr lang="en-IN" b="0" i="0" u="none" strike="noStrike" dirty="0">
                <a:effectLst/>
                <a:latin typeface="Nunito" pitchFamily="2" charset="77"/>
                <a:hlinkClick r:id="rId6">
                  <a:extLst>
                    <a:ext uri="{A12FA001-AC4F-418D-AE19-62706E023703}">
                      <ahyp:hlinkClr xmlns:ahyp="http://schemas.microsoft.com/office/drawing/2018/hyperlinkcolor" val="tx"/>
                    </a:ext>
                  </a:extLst>
                </a:hlinkClick>
              </a:rPr>
              <a:t>show spanning-tree</a:t>
            </a:r>
            <a:endParaRPr lang="en-IN" b="0" i="0" dirty="0">
              <a:effectLst/>
              <a:latin typeface="Nunito" pitchFamily="2" charset="77"/>
            </a:endParaRPr>
          </a:p>
        </p:txBody>
      </p:sp>
    </p:spTree>
    <p:extLst>
      <p:ext uri="{BB962C8B-B14F-4D97-AF65-F5344CB8AC3E}">
        <p14:creationId xmlns:p14="http://schemas.microsoft.com/office/powerpoint/2010/main" val="27753664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13085</TotalTime>
  <Words>1700</Words>
  <Application>Microsoft Macintosh PowerPoint</Application>
  <PresentationFormat>Widescreen</PresentationFormat>
  <Paragraphs>98</Paragraphs>
  <Slides>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Arial</vt:lpstr>
      <vt:lpstr>Calibri</vt:lpstr>
      <vt:lpstr>Century Gothic</vt:lpstr>
      <vt:lpstr>Consolas</vt:lpstr>
      <vt:lpstr>lato</vt:lpstr>
      <vt:lpstr>Nunito</vt:lpstr>
      <vt:lpstr>Segoe UI</vt:lpstr>
      <vt:lpstr>var(--headingsfontfamily)</vt:lpstr>
      <vt:lpstr>Verdana</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After successfully completing this session you will able to understand below topics:</dc:title>
  <dc:creator>E RAMESH GOUD</dc:creator>
  <cp:lastModifiedBy>E. Ramesh Goud</cp:lastModifiedBy>
  <cp:revision>115</cp:revision>
  <dcterms:created xsi:type="dcterms:W3CDTF">2021-02-24T10:44:30Z</dcterms:created>
  <dcterms:modified xsi:type="dcterms:W3CDTF">2024-07-31T17:23:16Z</dcterms:modified>
</cp:coreProperties>
</file>